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3287" r:id="rId5"/>
    <p:sldId id="3304" r:id="rId6"/>
    <p:sldId id="3276" r:id="rId7"/>
    <p:sldId id="3313" r:id="rId8"/>
    <p:sldId id="3337" r:id="rId9"/>
    <p:sldId id="3328" r:id="rId10"/>
    <p:sldId id="3329" r:id="rId11"/>
    <p:sldId id="3331" r:id="rId12"/>
    <p:sldId id="3343" r:id="rId13"/>
    <p:sldId id="3330" r:id="rId14"/>
    <p:sldId id="3338" r:id="rId15"/>
    <p:sldId id="3333" r:id="rId16"/>
    <p:sldId id="3344" r:id="rId17"/>
    <p:sldId id="3345" r:id="rId18"/>
    <p:sldId id="3346" r:id="rId19"/>
    <p:sldId id="3347" r:id="rId20"/>
    <p:sldId id="3348" r:id="rId21"/>
    <p:sldId id="3349" r:id="rId22"/>
    <p:sldId id="3350" r:id="rId23"/>
    <p:sldId id="3336" r:id="rId24"/>
    <p:sldId id="3298" r:id="rId25"/>
    <p:sldId id="278"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94A8502-5B88-2A50-33BF-1F7FC90354E4}" name="Karen Mashler" initials="KM" userId="S::kmashler@drcog.org::50725599-73cf-4024-88dc-fa0021028e76" providerId="AD"/>
  <p188:author id="{DE15A73B-4DB4-0CAF-1AED-78732D6CD6E2}" name="David Driskell" initials="DD" userId="S::driskell@planningcollaborative.com::edb170d1-fc2c-41be-b157-9b4e2a8b0e8a" providerId="AD"/>
  <p188:author id="{8ACD0F73-F972-95CF-72C9-5E87DF8E57E3}" name="Emily Robbins" initials="ER" userId="S::robbins@planningcollaborative.com::0f063504-67aa-435d-8cbe-4641958056bb" providerId="AD"/>
  <p188:author id="{BB8C607D-9644-E716-5DA0-12560EE25A15}" name="Regan Fruh" initials="RF" userId="S::rfruh@drcog.org::c4f8fda0-122b-4970-b8d4-4c81db46787a" providerId="AD"/>
  <p188:author id="{16059FA7-5E75-FA11-87F6-7A0FF680D093}" name="David Driskell" initials="DD" userId="wSaSYh7p3B8Z9FkN7W0GC7Z0SaqvkISc6IYX+wBzDEY=" providerId="None"/>
  <p188:author id="{5A12A7AD-3808-38F5-E5FC-5EE523481CC2}" name="Guest User" initials="GU" userId="S::urn:spo:tenantanon#b3ab71fc-59fb-431b-a2f8-34098181f0c7::" providerId="AD"/>
  <p188:author id="{865AC4B5-1B65-D887-65C3-864D0AF0E213}" name="Bowen Close" initials="BC" userId="S::close@planningcollaborative.com::378edd93-de24-41d4-953e-2d7404d57c96" providerId="AD"/>
  <p188:author id="{220B83B9-18D3-E28C-B57D-0D0AD7847D0A}" name="Rachel Ozer-Bearson" initials="RO" userId="S::rachel@planningcollaborative.com::8097ccfb-0fd3-4492-afdd-560a8e044484" providerId="AD"/>
  <p188:author id="{2D8590BB-0892-11A3-2E13-88A9D4022AF6}" name="Emily Robbins" initials="ER" userId="96f6dd44ffc4bc86" providerId="Windows Live"/>
  <p188:author id="{C198EAC9-0428-4864-B6DB-3714F4168A2C}" name="Gina Sarti" initials="GS" userId="S::sarti@planningcollaborative.com::02521de7-e5a7-4d0c-88b3-de81c71b34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7100"/>
    <a:srgbClr val="0091C5"/>
    <a:srgbClr val="009DDC"/>
    <a:srgbClr val="04244D"/>
    <a:srgbClr val="494E54"/>
    <a:srgbClr val="CC3300"/>
    <a:srgbClr val="87901A"/>
    <a:srgbClr val="C1CD23"/>
    <a:srgbClr val="8F9B23"/>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85BFF3-91ED-4AC9-8FA9-1A9332801510}" v="143" dt="2026-08-12T14:12:20.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197"/>
    <p:restoredTop sz="94658"/>
  </p:normalViewPr>
  <p:slideViewPr>
    <p:cSldViewPr snapToGrid="0">
      <p:cViewPr varScale="1">
        <p:scale>
          <a:sx n="93" d="100"/>
          <a:sy n="93" d="100"/>
        </p:scale>
        <p:origin x="108" y="342"/>
      </p:cViewPr>
      <p:guideLst>
        <p:guide orient="horz" pos="2160"/>
        <p:guide pos="3840"/>
      </p:guideLst>
    </p:cSldViewPr>
  </p:slideViewPr>
  <p:notesTextViewPr>
    <p:cViewPr>
      <p:scale>
        <a:sx n="1" d="1"/>
        <a:sy n="1" d="1"/>
      </p:scale>
      <p:origin x="0" y="0"/>
    </p:cViewPr>
  </p:notesTextViewPr>
  <p:notesViewPr>
    <p:cSldViewPr snapToGrid="0">
      <p:cViewPr varScale="1">
        <p:scale>
          <a:sx n="148" d="100"/>
          <a:sy n="148" d="100"/>
        </p:scale>
        <p:origin x="226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ashler" userId="50725599-73cf-4024-88dc-fa0021028e76" providerId="ADAL" clId="{3293E208-2B48-4FD0-AFB0-FB21613696B5}"/>
    <pc:docChg chg="modSld">
      <pc:chgData name="Karen Mashler" userId="50725599-73cf-4024-88dc-fa0021028e76" providerId="ADAL" clId="{3293E208-2B48-4FD0-AFB0-FB21613696B5}" dt="2026-08-12T14:12:20.740" v="323"/>
      <pc:docMkLst>
        <pc:docMk/>
      </pc:docMkLst>
      <pc:sldChg chg="modSp">
        <pc:chgData name="Karen Mashler" userId="50725599-73cf-4024-88dc-fa0021028e76" providerId="ADAL" clId="{3293E208-2B48-4FD0-AFB0-FB21613696B5}" dt="2026-08-12T14:12:20.740" v="323"/>
        <pc:sldMkLst>
          <pc:docMk/>
          <pc:sldMk cId="0" sldId="278"/>
        </pc:sldMkLst>
        <pc:spChg chg="mod">
          <ac:chgData name="Karen Mashler" userId="50725599-73cf-4024-88dc-fa0021028e76" providerId="ADAL" clId="{3293E208-2B48-4FD0-AFB0-FB21613696B5}" dt="2026-08-12T14:12:20.740" v="323"/>
          <ac:spMkLst>
            <pc:docMk/>
            <pc:sldMk cId="0" sldId="278"/>
            <ac:spMk id="28674" creationId="{C9B1CC95-31D9-DCF2-D707-A4349D709436}"/>
          </ac:spMkLst>
        </pc:spChg>
      </pc:sldChg>
      <pc:sldChg chg="modSp">
        <pc:chgData name="Karen Mashler" userId="50725599-73cf-4024-88dc-fa0021028e76" providerId="ADAL" clId="{3293E208-2B48-4FD0-AFB0-FB21613696B5}" dt="2026-08-11T20:18:58.501" v="4" actId="962"/>
        <pc:sldMkLst>
          <pc:docMk/>
          <pc:sldMk cId="623106632" sldId="3276"/>
        </pc:sldMkLst>
        <pc:spChg chg="mod">
          <ac:chgData name="Karen Mashler" userId="50725599-73cf-4024-88dc-fa0021028e76" providerId="ADAL" clId="{3293E208-2B48-4FD0-AFB0-FB21613696B5}" dt="2026-08-11T20:18:48.497" v="3" actId="13244"/>
          <ac:spMkLst>
            <pc:docMk/>
            <pc:sldMk cId="623106632" sldId="3276"/>
            <ac:spMk id="5" creationId="{88B3F898-293A-659D-0524-C16CACC4C63F}"/>
          </ac:spMkLst>
        </pc:spChg>
        <pc:picChg chg="mod">
          <ac:chgData name="Karen Mashler" userId="50725599-73cf-4024-88dc-fa0021028e76" providerId="ADAL" clId="{3293E208-2B48-4FD0-AFB0-FB21613696B5}" dt="2026-08-11T20:18:58.501" v="4" actId="962"/>
          <ac:picMkLst>
            <pc:docMk/>
            <pc:sldMk cId="623106632" sldId="3276"/>
            <ac:picMk id="7" creationId="{54FE1971-3EB7-0171-D4F3-FF16E41F61FF}"/>
          </ac:picMkLst>
        </pc:picChg>
      </pc:sldChg>
      <pc:sldChg chg="modSp">
        <pc:chgData name="Karen Mashler" userId="50725599-73cf-4024-88dc-fa0021028e76" providerId="ADAL" clId="{3293E208-2B48-4FD0-AFB0-FB21613696B5}" dt="2026-08-12T14:12:09.023" v="322"/>
        <pc:sldMkLst>
          <pc:docMk/>
          <pc:sldMk cId="911401490" sldId="3298"/>
        </pc:sldMkLst>
        <pc:spChg chg="mod">
          <ac:chgData name="Karen Mashler" userId="50725599-73cf-4024-88dc-fa0021028e76" providerId="ADAL" clId="{3293E208-2B48-4FD0-AFB0-FB21613696B5}" dt="2026-08-12T14:11:59.687" v="320"/>
          <ac:spMkLst>
            <pc:docMk/>
            <pc:sldMk cId="911401490" sldId="3298"/>
            <ac:spMk id="2" creationId="{923DEE92-341C-C67D-80A9-C44ADA7A7E17}"/>
          </ac:spMkLst>
        </pc:spChg>
        <pc:spChg chg="mod">
          <ac:chgData name="Karen Mashler" userId="50725599-73cf-4024-88dc-fa0021028e76" providerId="ADAL" clId="{3293E208-2B48-4FD0-AFB0-FB21613696B5}" dt="2026-08-12T14:12:09.023" v="322"/>
          <ac:spMkLst>
            <pc:docMk/>
            <pc:sldMk cId="911401490" sldId="3298"/>
            <ac:spMk id="4" creationId="{02760AF4-2CB1-EC71-ADF0-0E5EA6B215D8}"/>
          </ac:spMkLst>
        </pc:spChg>
      </pc:sldChg>
      <pc:sldChg chg="modSp">
        <pc:chgData name="Karen Mashler" userId="50725599-73cf-4024-88dc-fa0021028e76" providerId="ADAL" clId="{3293E208-2B48-4FD0-AFB0-FB21613696B5}" dt="2026-08-11T20:17:50.791" v="2" actId="13244"/>
        <pc:sldMkLst>
          <pc:docMk/>
          <pc:sldMk cId="2362563244" sldId="3304"/>
        </pc:sldMkLst>
        <pc:spChg chg="mod">
          <ac:chgData name="Karen Mashler" userId="50725599-73cf-4024-88dc-fa0021028e76" providerId="ADAL" clId="{3293E208-2B48-4FD0-AFB0-FB21613696B5}" dt="2026-08-11T20:17:50.791" v="2" actId="13244"/>
          <ac:spMkLst>
            <pc:docMk/>
            <pc:sldMk cId="2362563244" sldId="3304"/>
            <ac:spMk id="7" creationId="{2F6717B9-E87B-FFE9-6537-A421B2D8180F}"/>
          </ac:spMkLst>
        </pc:spChg>
      </pc:sldChg>
      <pc:sldChg chg="modSp mod">
        <pc:chgData name="Karen Mashler" userId="50725599-73cf-4024-88dc-fa0021028e76" providerId="ADAL" clId="{3293E208-2B48-4FD0-AFB0-FB21613696B5}" dt="2026-08-12T13:58:19.772" v="126" actId="962"/>
        <pc:sldMkLst>
          <pc:docMk/>
          <pc:sldMk cId="1676203400" sldId="3313"/>
        </pc:sldMkLst>
        <pc:picChg chg="mod">
          <ac:chgData name="Karen Mashler" userId="50725599-73cf-4024-88dc-fa0021028e76" providerId="ADAL" clId="{3293E208-2B48-4FD0-AFB0-FB21613696B5}" dt="2026-08-12T13:58:19.772" v="126" actId="962"/>
          <ac:picMkLst>
            <pc:docMk/>
            <pc:sldMk cId="1676203400" sldId="3313"/>
            <ac:picMk id="6" creationId="{00DE3870-CDB0-AAF6-F169-9502C497B00B}"/>
          </ac:picMkLst>
        </pc:picChg>
      </pc:sldChg>
      <pc:sldChg chg="modSp mod">
        <pc:chgData name="Karen Mashler" userId="50725599-73cf-4024-88dc-fa0021028e76" providerId="ADAL" clId="{3293E208-2B48-4FD0-AFB0-FB21613696B5}" dt="2026-08-12T14:01:25.795" v="248" actId="962"/>
        <pc:sldMkLst>
          <pc:docMk/>
          <pc:sldMk cId="2039938355" sldId="3328"/>
        </pc:sldMkLst>
        <pc:spChg chg="mod">
          <ac:chgData name="Karen Mashler" userId="50725599-73cf-4024-88dc-fa0021028e76" providerId="ADAL" clId="{3293E208-2B48-4FD0-AFB0-FB21613696B5}" dt="2026-08-12T14:00:34.727" v="243"/>
          <ac:spMkLst>
            <pc:docMk/>
            <pc:sldMk cId="2039938355" sldId="3328"/>
            <ac:spMk id="2" creationId="{4A72DA7B-54FF-7A1B-40FA-977F0E543882}"/>
          </ac:spMkLst>
        </pc:spChg>
        <pc:spChg chg="ord">
          <ac:chgData name="Karen Mashler" userId="50725599-73cf-4024-88dc-fa0021028e76" providerId="ADAL" clId="{3293E208-2B48-4FD0-AFB0-FB21613696B5}" dt="2026-08-12T14:00:43.989" v="245"/>
          <ac:spMkLst>
            <pc:docMk/>
            <pc:sldMk cId="2039938355" sldId="3328"/>
            <ac:spMk id="4" creationId="{E002DABE-EC04-C85D-164A-674B27C9BF51}"/>
          </ac:spMkLst>
        </pc:spChg>
        <pc:grpChg chg="mod">
          <ac:chgData name="Karen Mashler" userId="50725599-73cf-4024-88dc-fa0021028e76" providerId="ADAL" clId="{3293E208-2B48-4FD0-AFB0-FB21613696B5}" dt="2026-08-12T14:01:25.795" v="248" actId="962"/>
          <ac:grpSpMkLst>
            <pc:docMk/>
            <pc:sldMk cId="2039938355" sldId="3328"/>
            <ac:grpSpMk id="19" creationId="{3C1CC033-92EC-F369-AC55-6A1BFDD0FFD3}"/>
          </ac:grpSpMkLst>
        </pc:grpChg>
        <pc:cxnChg chg="mod">
          <ac:chgData name="Karen Mashler" userId="50725599-73cf-4024-88dc-fa0021028e76" providerId="ADAL" clId="{3293E208-2B48-4FD0-AFB0-FB21613696B5}" dt="2026-08-12T14:00:55.820" v="246" actId="962"/>
          <ac:cxnSpMkLst>
            <pc:docMk/>
            <pc:sldMk cId="2039938355" sldId="3328"/>
            <ac:cxnSpMk id="18" creationId="{D1B599ED-B957-FA2D-5804-BBAAD1E6154E}"/>
          </ac:cxnSpMkLst>
        </pc:cxnChg>
      </pc:sldChg>
      <pc:sldChg chg="modSp mod">
        <pc:chgData name="Karen Mashler" userId="50725599-73cf-4024-88dc-fa0021028e76" providerId="ADAL" clId="{3293E208-2B48-4FD0-AFB0-FB21613696B5}" dt="2026-08-12T14:02:01.775" v="255" actId="962"/>
        <pc:sldMkLst>
          <pc:docMk/>
          <pc:sldMk cId="1848921515" sldId="3329"/>
        </pc:sldMkLst>
        <pc:spChg chg="mod">
          <ac:chgData name="Karen Mashler" userId="50725599-73cf-4024-88dc-fa0021028e76" providerId="ADAL" clId="{3293E208-2B48-4FD0-AFB0-FB21613696B5}" dt="2026-08-12T14:01:39.858" v="251"/>
          <ac:spMkLst>
            <pc:docMk/>
            <pc:sldMk cId="1848921515" sldId="3329"/>
            <ac:spMk id="2" creationId="{A94A6F30-41AD-42D5-FCEB-8D934B645F82}"/>
          </ac:spMkLst>
        </pc:spChg>
        <pc:spChg chg="ord">
          <ac:chgData name="Karen Mashler" userId="50725599-73cf-4024-88dc-fa0021028e76" providerId="ADAL" clId="{3293E208-2B48-4FD0-AFB0-FB21613696B5}" dt="2026-08-12T14:01:51.778" v="253"/>
          <ac:spMkLst>
            <pc:docMk/>
            <pc:sldMk cId="1848921515" sldId="3329"/>
            <ac:spMk id="4" creationId="{36C8AFAA-EA59-7C7C-FD42-7BB39F2A7C3B}"/>
          </ac:spMkLst>
        </pc:spChg>
        <pc:grpChg chg="mod">
          <ac:chgData name="Karen Mashler" userId="50725599-73cf-4024-88dc-fa0021028e76" providerId="ADAL" clId="{3293E208-2B48-4FD0-AFB0-FB21613696B5}" dt="2026-08-12T14:01:57.253" v="254" actId="962"/>
          <ac:grpSpMkLst>
            <pc:docMk/>
            <pc:sldMk cId="1848921515" sldId="3329"/>
            <ac:grpSpMk id="6" creationId="{78FC8054-B7A3-00B5-B733-CEEA80A0426A}"/>
          </ac:grpSpMkLst>
        </pc:grpChg>
        <pc:cxnChg chg="mod">
          <ac:chgData name="Karen Mashler" userId="50725599-73cf-4024-88dc-fa0021028e76" providerId="ADAL" clId="{3293E208-2B48-4FD0-AFB0-FB21613696B5}" dt="2026-08-12T14:02:01.775" v="255" actId="962"/>
          <ac:cxnSpMkLst>
            <pc:docMk/>
            <pc:sldMk cId="1848921515" sldId="3329"/>
            <ac:cxnSpMk id="12" creationId="{0CA91D0F-3DC5-A432-8516-3DED74830EFD}"/>
          </ac:cxnSpMkLst>
        </pc:cxnChg>
      </pc:sldChg>
      <pc:sldChg chg="modSp mod">
        <pc:chgData name="Karen Mashler" userId="50725599-73cf-4024-88dc-fa0021028e76" providerId="ADAL" clId="{3293E208-2B48-4FD0-AFB0-FB21613696B5}" dt="2026-08-12T14:04:31.885" v="271"/>
        <pc:sldMkLst>
          <pc:docMk/>
          <pc:sldMk cId="4116333872" sldId="3330"/>
        </pc:sldMkLst>
        <pc:spChg chg="ord">
          <ac:chgData name="Karen Mashler" userId="50725599-73cf-4024-88dc-fa0021028e76" providerId="ADAL" clId="{3293E208-2B48-4FD0-AFB0-FB21613696B5}" dt="2026-08-12T14:04:31.885" v="271"/>
          <ac:spMkLst>
            <pc:docMk/>
            <pc:sldMk cId="4116333872" sldId="3330"/>
            <ac:spMk id="4" creationId="{02922212-86BE-8391-1D65-3036D09B1404}"/>
          </ac:spMkLst>
        </pc:spChg>
      </pc:sldChg>
      <pc:sldChg chg="modSp mod">
        <pc:chgData name="Karen Mashler" userId="50725599-73cf-4024-88dc-fa0021028e76" providerId="ADAL" clId="{3293E208-2B48-4FD0-AFB0-FB21613696B5}" dt="2026-08-12T14:02:55.727" v="262" actId="962"/>
        <pc:sldMkLst>
          <pc:docMk/>
          <pc:sldMk cId="1316581677" sldId="3331"/>
        </pc:sldMkLst>
        <pc:spChg chg="mod">
          <ac:chgData name="Karen Mashler" userId="50725599-73cf-4024-88dc-fa0021028e76" providerId="ADAL" clId="{3293E208-2B48-4FD0-AFB0-FB21613696B5}" dt="2026-08-12T14:02:12.063" v="256"/>
          <ac:spMkLst>
            <pc:docMk/>
            <pc:sldMk cId="1316581677" sldId="3331"/>
            <ac:spMk id="2" creationId="{9FBC3BE4-1FAA-084B-8D95-1A20B337E36C}"/>
          </ac:spMkLst>
        </pc:spChg>
        <pc:spChg chg="mod">
          <ac:chgData name="Karen Mashler" userId="50725599-73cf-4024-88dc-fa0021028e76" providerId="ADAL" clId="{3293E208-2B48-4FD0-AFB0-FB21613696B5}" dt="2026-08-12T14:02:45.039" v="258"/>
          <ac:spMkLst>
            <pc:docMk/>
            <pc:sldMk cId="1316581677" sldId="3331"/>
            <ac:spMk id="3" creationId="{BF7E51F5-8CE4-377F-9093-A6D6B5F7D48A}"/>
          </ac:spMkLst>
        </pc:spChg>
        <pc:spChg chg="ord">
          <ac:chgData name="Karen Mashler" userId="50725599-73cf-4024-88dc-fa0021028e76" providerId="ADAL" clId="{3293E208-2B48-4FD0-AFB0-FB21613696B5}" dt="2026-08-12T14:02:48.281" v="260"/>
          <ac:spMkLst>
            <pc:docMk/>
            <pc:sldMk cId="1316581677" sldId="3331"/>
            <ac:spMk id="4" creationId="{60BC0BA2-9C6C-3B3D-F109-161BA792C056}"/>
          </ac:spMkLst>
        </pc:spChg>
        <pc:grpChg chg="mod">
          <ac:chgData name="Karen Mashler" userId="50725599-73cf-4024-88dc-fa0021028e76" providerId="ADAL" clId="{3293E208-2B48-4FD0-AFB0-FB21613696B5}" dt="2026-08-12T14:02:52.845" v="261" actId="962"/>
          <ac:grpSpMkLst>
            <pc:docMk/>
            <pc:sldMk cId="1316581677" sldId="3331"/>
            <ac:grpSpMk id="6" creationId="{30B8E53B-E842-FE1D-1284-0CB0B5A4AB36}"/>
          </ac:grpSpMkLst>
        </pc:grpChg>
        <pc:picChg chg="mod">
          <ac:chgData name="Karen Mashler" userId="50725599-73cf-4024-88dc-fa0021028e76" providerId="ADAL" clId="{3293E208-2B48-4FD0-AFB0-FB21613696B5}" dt="2026-08-12T14:02:38.925" v="257" actId="962"/>
          <ac:picMkLst>
            <pc:docMk/>
            <pc:sldMk cId="1316581677" sldId="3331"/>
            <ac:picMk id="11" creationId="{18AE6011-9DAC-327B-274A-E7EC6723CF2E}"/>
          </ac:picMkLst>
        </pc:picChg>
        <pc:cxnChg chg="mod">
          <ac:chgData name="Karen Mashler" userId="50725599-73cf-4024-88dc-fa0021028e76" providerId="ADAL" clId="{3293E208-2B48-4FD0-AFB0-FB21613696B5}" dt="2026-08-12T14:02:55.727" v="262" actId="962"/>
          <ac:cxnSpMkLst>
            <pc:docMk/>
            <pc:sldMk cId="1316581677" sldId="3331"/>
            <ac:cxnSpMk id="12" creationId="{BA07CCA3-F41D-2EBF-4238-AD89B6D486D3}"/>
          </ac:cxnSpMkLst>
        </pc:cxnChg>
      </pc:sldChg>
      <pc:sldChg chg="modSp mod">
        <pc:chgData name="Karen Mashler" userId="50725599-73cf-4024-88dc-fa0021028e76" providerId="ADAL" clId="{3293E208-2B48-4FD0-AFB0-FB21613696B5}" dt="2026-08-12T14:06:00.131" v="282" actId="962"/>
        <pc:sldMkLst>
          <pc:docMk/>
          <pc:sldMk cId="2178937217" sldId="3333"/>
        </pc:sldMkLst>
        <pc:spChg chg="ord">
          <ac:chgData name="Karen Mashler" userId="50725599-73cf-4024-88dc-fa0021028e76" providerId="ADAL" clId="{3293E208-2B48-4FD0-AFB0-FB21613696B5}" dt="2026-08-12T14:05:42.231" v="281"/>
          <ac:spMkLst>
            <pc:docMk/>
            <pc:sldMk cId="2178937217" sldId="3333"/>
            <ac:spMk id="4" creationId="{7FD58367-32DE-F53A-5878-32482B8C4856}"/>
          </ac:spMkLst>
        </pc:spChg>
        <pc:picChg chg="mod">
          <ac:chgData name="Karen Mashler" userId="50725599-73cf-4024-88dc-fa0021028e76" providerId="ADAL" clId="{3293E208-2B48-4FD0-AFB0-FB21613696B5}" dt="2026-08-12T14:06:00.131" v="282" actId="962"/>
          <ac:picMkLst>
            <pc:docMk/>
            <pc:sldMk cId="2178937217" sldId="3333"/>
            <ac:picMk id="10" creationId="{86782B42-992D-5E16-A4F6-A2994E3FB9D2}"/>
          </ac:picMkLst>
        </pc:picChg>
      </pc:sldChg>
      <pc:sldChg chg="modSp">
        <pc:chgData name="Karen Mashler" userId="50725599-73cf-4024-88dc-fa0021028e76" providerId="ADAL" clId="{3293E208-2B48-4FD0-AFB0-FB21613696B5}" dt="2026-08-12T14:11:40.385" v="317" actId="962"/>
        <pc:sldMkLst>
          <pc:docMk/>
          <pc:sldMk cId="383473881" sldId="3336"/>
        </pc:sldMkLst>
        <pc:picChg chg="mod">
          <ac:chgData name="Karen Mashler" userId="50725599-73cf-4024-88dc-fa0021028e76" providerId="ADAL" clId="{3293E208-2B48-4FD0-AFB0-FB21613696B5}" dt="2026-08-12T14:11:40.385" v="317" actId="962"/>
          <ac:picMkLst>
            <pc:docMk/>
            <pc:sldMk cId="383473881" sldId="3336"/>
            <ac:picMk id="6" creationId="{8ED27901-6036-6A13-4922-55A0F6E438EC}"/>
          </ac:picMkLst>
        </pc:picChg>
      </pc:sldChg>
      <pc:sldChg chg="modSp mod">
        <pc:chgData name="Karen Mashler" userId="50725599-73cf-4024-88dc-fa0021028e76" providerId="ADAL" clId="{3293E208-2B48-4FD0-AFB0-FB21613696B5}" dt="2026-08-12T13:59:27.732" v="242"/>
        <pc:sldMkLst>
          <pc:docMk/>
          <pc:sldMk cId="3592396605" sldId="3337"/>
        </pc:sldMkLst>
        <pc:spChg chg="mod">
          <ac:chgData name="Karen Mashler" userId="50725599-73cf-4024-88dc-fa0021028e76" providerId="ADAL" clId="{3293E208-2B48-4FD0-AFB0-FB21613696B5}" dt="2026-08-12T13:59:27.732" v="242"/>
          <ac:spMkLst>
            <pc:docMk/>
            <pc:sldMk cId="3592396605" sldId="3337"/>
            <ac:spMk id="2" creationId="{D5C654B3-16B1-6B4B-3142-3374B85174B4}"/>
          </ac:spMkLst>
        </pc:spChg>
        <pc:picChg chg="mod">
          <ac:chgData name="Karen Mashler" userId="50725599-73cf-4024-88dc-fa0021028e76" providerId="ADAL" clId="{3293E208-2B48-4FD0-AFB0-FB21613696B5}" dt="2026-08-12T13:58:53.083" v="240" actId="962"/>
          <ac:picMkLst>
            <pc:docMk/>
            <pc:sldMk cId="3592396605" sldId="3337"/>
            <ac:picMk id="17" creationId="{A2F02958-6FCE-CCC0-FAD5-3C914F2E592C}"/>
          </ac:picMkLst>
        </pc:picChg>
        <pc:cxnChg chg="mod">
          <ac:chgData name="Karen Mashler" userId="50725599-73cf-4024-88dc-fa0021028e76" providerId="ADAL" clId="{3293E208-2B48-4FD0-AFB0-FB21613696B5}" dt="2026-08-12T13:59:13.782" v="241" actId="962"/>
          <ac:cxnSpMkLst>
            <pc:docMk/>
            <pc:sldMk cId="3592396605" sldId="3337"/>
            <ac:cxnSpMk id="15" creationId="{4E8E46F9-4A00-0133-7B51-23CAE483570C}"/>
          </ac:cxnSpMkLst>
        </pc:cxnChg>
      </pc:sldChg>
      <pc:sldChg chg="modSp mod">
        <pc:chgData name="Karen Mashler" userId="50725599-73cf-4024-88dc-fa0021028e76" providerId="ADAL" clId="{3293E208-2B48-4FD0-AFB0-FB21613696B5}" dt="2026-08-12T14:05:27.585" v="279" actId="962"/>
        <pc:sldMkLst>
          <pc:docMk/>
          <pc:sldMk cId="280746946" sldId="3338"/>
        </pc:sldMkLst>
        <pc:spChg chg="ord">
          <ac:chgData name="Karen Mashler" userId="50725599-73cf-4024-88dc-fa0021028e76" providerId="ADAL" clId="{3293E208-2B48-4FD0-AFB0-FB21613696B5}" dt="2026-08-12T14:05:07.880" v="278"/>
          <ac:spMkLst>
            <pc:docMk/>
            <pc:sldMk cId="280746946" sldId="3338"/>
            <ac:spMk id="4" creationId="{F684FBE8-0B52-80BA-DC2C-5145B4E1E14F}"/>
          </ac:spMkLst>
        </pc:spChg>
        <pc:spChg chg="ord">
          <ac:chgData name="Karen Mashler" userId="50725599-73cf-4024-88dc-fa0021028e76" providerId="ADAL" clId="{3293E208-2B48-4FD0-AFB0-FB21613696B5}" dt="2026-08-12T14:05:02.640" v="276"/>
          <ac:spMkLst>
            <pc:docMk/>
            <pc:sldMk cId="280746946" sldId="3338"/>
            <ac:spMk id="5" creationId="{641BB70E-9040-0D53-152C-1009CFF6F9B2}"/>
          </ac:spMkLst>
        </pc:spChg>
        <pc:picChg chg="mod">
          <ac:chgData name="Karen Mashler" userId="50725599-73cf-4024-88dc-fa0021028e76" providerId="ADAL" clId="{3293E208-2B48-4FD0-AFB0-FB21613696B5}" dt="2026-08-12T14:05:27.585" v="279" actId="962"/>
          <ac:picMkLst>
            <pc:docMk/>
            <pc:sldMk cId="280746946" sldId="3338"/>
            <ac:picMk id="8" creationId="{29A87CA2-A153-27C5-E2C8-4F91F8AF1190}"/>
          </ac:picMkLst>
        </pc:picChg>
      </pc:sldChg>
      <pc:sldChg chg="modSp">
        <pc:chgData name="Karen Mashler" userId="50725599-73cf-4024-88dc-fa0021028e76" providerId="ADAL" clId="{3293E208-2B48-4FD0-AFB0-FB21613696B5}" dt="2026-08-12T14:04:06.579" v="269"/>
        <pc:sldMkLst>
          <pc:docMk/>
          <pc:sldMk cId="259788950" sldId="3343"/>
        </pc:sldMkLst>
        <pc:spChg chg="mod">
          <ac:chgData name="Karen Mashler" userId="50725599-73cf-4024-88dc-fa0021028e76" providerId="ADAL" clId="{3293E208-2B48-4FD0-AFB0-FB21613696B5}" dt="2026-08-12T14:04:06.579" v="269"/>
          <ac:spMkLst>
            <pc:docMk/>
            <pc:sldMk cId="259788950" sldId="3343"/>
            <ac:spMk id="4" creationId="{51F187DE-5CAA-537A-4EE4-E5233F2DE62A}"/>
          </ac:spMkLst>
        </pc:spChg>
      </pc:sldChg>
      <pc:sldChg chg="modSp mod">
        <pc:chgData name="Karen Mashler" userId="50725599-73cf-4024-88dc-fa0021028e76" providerId="ADAL" clId="{3293E208-2B48-4FD0-AFB0-FB21613696B5}" dt="2026-08-12T14:06:32.994" v="287" actId="962"/>
        <pc:sldMkLst>
          <pc:docMk/>
          <pc:sldMk cId="3658118136" sldId="3344"/>
        </pc:sldMkLst>
        <pc:spChg chg="ord">
          <ac:chgData name="Karen Mashler" userId="50725599-73cf-4024-88dc-fa0021028e76" providerId="ADAL" clId="{3293E208-2B48-4FD0-AFB0-FB21613696B5}" dt="2026-08-12T14:06:15.532" v="286"/>
          <ac:spMkLst>
            <pc:docMk/>
            <pc:sldMk cId="3658118136" sldId="3344"/>
            <ac:spMk id="4" creationId="{BC5D51F3-BD99-73E2-B8FA-0DC4C50DD291}"/>
          </ac:spMkLst>
        </pc:spChg>
        <pc:picChg chg="mod">
          <ac:chgData name="Karen Mashler" userId="50725599-73cf-4024-88dc-fa0021028e76" providerId="ADAL" clId="{3293E208-2B48-4FD0-AFB0-FB21613696B5}" dt="2026-08-12T14:06:32.994" v="287" actId="962"/>
          <ac:picMkLst>
            <pc:docMk/>
            <pc:sldMk cId="3658118136" sldId="3344"/>
            <ac:picMk id="8" creationId="{BB38A9C1-E0D8-9EED-2E5E-F735C0AD264E}"/>
          </ac:picMkLst>
        </pc:picChg>
      </pc:sldChg>
      <pc:sldChg chg="modSp mod">
        <pc:chgData name="Karen Mashler" userId="50725599-73cf-4024-88dc-fa0021028e76" providerId="ADAL" clId="{3293E208-2B48-4FD0-AFB0-FB21613696B5}" dt="2026-08-12T14:07:14.960" v="290" actId="962"/>
        <pc:sldMkLst>
          <pc:docMk/>
          <pc:sldMk cId="2663270629" sldId="3345"/>
        </pc:sldMkLst>
        <pc:spChg chg="ord">
          <ac:chgData name="Karen Mashler" userId="50725599-73cf-4024-88dc-fa0021028e76" providerId="ADAL" clId="{3293E208-2B48-4FD0-AFB0-FB21613696B5}" dt="2026-08-12T14:06:51.336" v="289"/>
          <ac:spMkLst>
            <pc:docMk/>
            <pc:sldMk cId="2663270629" sldId="3345"/>
            <ac:spMk id="4" creationId="{83D8DBEF-7CCF-CEFA-5B3D-C241F971593D}"/>
          </ac:spMkLst>
        </pc:spChg>
        <pc:picChg chg="mod">
          <ac:chgData name="Karen Mashler" userId="50725599-73cf-4024-88dc-fa0021028e76" providerId="ADAL" clId="{3293E208-2B48-4FD0-AFB0-FB21613696B5}" dt="2026-08-12T14:07:14.960" v="290" actId="962"/>
          <ac:picMkLst>
            <pc:docMk/>
            <pc:sldMk cId="2663270629" sldId="3345"/>
            <ac:picMk id="7" creationId="{092DFFEA-28F9-B717-352B-6481F1EDA61F}"/>
          </ac:picMkLst>
        </pc:picChg>
      </pc:sldChg>
      <pc:sldChg chg="modSp mod">
        <pc:chgData name="Karen Mashler" userId="50725599-73cf-4024-88dc-fa0021028e76" providerId="ADAL" clId="{3293E208-2B48-4FD0-AFB0-FB21613696B5}" dt="2026-08-12T14:07:58.335" v="295" actId="962"/>
        <pc:sldMkLst>
          <pc:docMk/>
          <pc:sldMk cId="377775701" sldId="3346"/>
        </pc:sldMkLst>
        <pc:spChg chg="ord">
          <ac:chgData name="Karen Mashler" userId="50725599-73cf-4024-88dc-fa0021028e76" providerId="ADAL" clId="{3293E208-2B48-4FD0-AFB0-FB21613696B5}" dt="2026-08-12T14:07:32.333" v="294"/>
          <ac:spMkLst>
            <pc:docMk/>
            <pc:sldMk cId="377775701" sldId="3346"/>
            <ac:spMk id="4" creationId="{0611968C-847A-4E8D-6DBA-8F9667C07F80}"/>
          </ac:spMkLst>
        </pc:spChg>
        <pc:picChg chg="mod">
          <ac:chgData name="Karen Mashler" userId="50725599-73cf-4024-88dc-fa0021028e76" providerId="ADAL" clId="{3293E208-2B48-4FD0-AFB0-FB21613696B5}" dt="2026-08-12T14:07:58.335" v="295" actId="962"/>
          <ac:picMkLst>
            <pc:docMk/>
            <pc:sldMk cId="377775701" sldId="3346"/>
            <ac:picMk id="3" creationId="{5EC9DC20-5FE3-3E73-2D76-835BFEBAD1EB}"/>
          </ac:picMkLst>
        </pc:picChg>
      </pc:sldChg>
      <pc:sldChg chg="modSp mod">
        <pc:chgData name="Karen Mashler" userId="50725599-73cf-4024-88dc-fa0021028e76" providerId="ADAL" clId="{3293E208-2B48-4FD0-AFB0-FB21613696B5}" dt="2026-08-12T14:08:59.616" v="300" actId="962"/>
        <pc:sldMkLst>
          <pc:docMk/>
          <pc:sldMk cId="2522319857" sldId="3348"/>
        </pc:sldMkLst>
        <pc:spChg chg="ord">
          <ac:chgData name="Karen Mashler" userId="50725599-73cf-4024-88dc-fa0021028e76" providerId="ADAL" clId="{3293E208-2B48-4FD0-AFB0-FB21613696B5}" dt="2026-08-12T14:08:28.453" v="299"/>
          <ac:spMkLst>
            <pc:docMk/>
            <pc:sldMk cId="2522319857" sldId="3348"/>
            <ac:spMk id="4" creationId="{0A508348-FA25-6FD7-CB6E-BFEF56FC3609}"/>
          </ac:spMkLst>
        </pc:spChg>
        <pc:picChg chg="mod">
          <ac:chgData name="Karen Mashler" userId="50725599-73cf-4024-88dc-fa0021028e76" providerId="ADAL" clId="{3293E208-2B48-4FD0-AFB0-FB21613696B5}" dt="2026-08-12T14:08:59.616" v="300" actId="962"/>
          <ac:picMkLst>
            <pc:docMk/>
            <pc:sldMk cId="2522319857" sldId="3348"/>
            <ac:picMk id="20" creationId="{DFB088AC-E9E9-716E-86D8-4BB0CB999610}"/>
          </ac:picMkLst>
        </pc:picChg>
      </pc:sldChg>
      <pc:sldChg chg="modSp mod">
        <pc:chgData name="Karen Mashler" userId="50725599-73cf-4024-88dc-fa0021028e76" providerId="ADAL" clId="{3293E208-2B48-4FD0-AFB0-FB21613696B5}" dt="2026-08-12T14:10:11.629" v="306"/>
        <pc:sldMkLst>
          <pc:docMk/>
          <pc:sldMk cId="3834724972" sldId="3349"/>
        </pc:sldMkLst>
        <pc:spChg chg="ord">
          <ac:chgData name="Karen Mashler" userId="50725599-73cf-4024-88dc-fa0021028e76" providerId="ADAL" clId="{3293E208-2B48-4FD0-AFB0-FB21613696B5}" dt="2026-08-12T14:10:11.629" v="306"/>
          <ac:spMkLst>
            <pc:docMk/>
            <pc:sldMk cId="3834724972" sldId="3349"/>
            <ac:spMk id="4" creationId="{778F9801-8760-3B8B-07A6-508590665B53}"/>
          </ac:spMkLst>
        </pc:spChg>
        <pc:picChg chg="mod">
          <ac:chgData name="Karen Mashler" userId="50725599-73cf-4024-88dc-fa0021028e76" providerId="ADAL" clId="{3293E208-2B48-4FD0-AFB0-FB21613696B5}" dt="2026-08-12T14:09:45.001" v="302" actId="962"/>
          <ac:picMkLst>
            <pc:docMk/>
            <pc:sldMk cId="3834724972" sldId="3349"/>
            <ac:picMk id="6" creationId="{CD7A7963-E4C1-A193-B797-57CDE06DD0CC}"/>
          </ac:picMkLst>
        </pc:picChg>
        <pc:picChg chg="mod">
          <ac:chgData name="Karen Mashler" userId="50725599-73cf-4024-88dc-fa0021028e76" providerId="ADAL" clId="{3293E208-2B48-4FD0-AFB0-FB21613696B5}" dt="2026-08-12T14:10:01.472" v="304" actId="962"/>
          <ac:picMkLst>
            <pc:docMk/>
            <pc:sldMk cId="3834724972" sldId="3349"/>
            <ac:picMk id="7" creationId="{7A0BAA34-11DE-4384-0F47-5CE63501F1F7}"/>
          </ac:picMkLst>
        </pc:picChg>
      </pc:sldChg>
      <pc:sldChg chg="modSp mod">
        <pc:chgData name="Karen Mashler" userId="50725599-73cf-4024-88dc-fa0021028e76" providerId="ADAL" clId="{3293E208-2B48-4FD0-AFB0-FB21613696B5}" dt="2026-08-12T14:11:12.074" v="314" actId="962"/>
        <pc:sldMkLst>
          <pc:docMk/>
          <pc:sldMk cId="2148749730" sldId="3350"/>
        </pc:sldMkLst>
        <pc:spChg chg="ord">
          <ac:chgData name="Karen Mashler" userId="50725599-73cf-4024-88dc-fa0021028e76" providerId="ADAL" clId="{3293E208-2B48-4FD0-AFB0-FB21613696B5}" dt="2026-08-12T14:10:27.556" v="310"/>
          <ac:spMkLst>
            <pc:docMk/>
            <pc:sldMk cId="2148749730" sldId="3350"/>
            <ac:spMk id="4" creationId="{55A439CA-DEF8-EF3B-A4E0-EA88AAE8B392}"/>
          </ac:spMkLst>
        </pc:spChg>
        <pc:spChg chg="ord">
          <ac:chgData name="Karen Mashler" userId="50725599-73cf-4024-88dc-fa0021028e76" providerId="ADAL" clId="{3293E208-2B48-4FD0-AFB0-FB21613696B5}" dt="2026-08-12T14:10:38.544" v="312"/>
          <ac:spMkLst>
            <pc:docMk/>
            <pc:sldMk cId="2148749730" sldId="3350"/>
            <ac:spMk id="5" creationId="{E91F48E9-35E9-6308-6E09-935740D43210}"/>
          </ac:spMkLst>
        </pc:spChg>
        <pc:grpChg chg="mod">
          <ac:chgData name="Karen Mashler" userId="50725599-73cf-4024-88dc-fa0021028e76" providerId="ADAL" clId="{3293E208-2B48-4FD0-AFB0-FB21613696B5}" dt="2026-08-12T14:10:46.371" v="313" actId="962"/>
          <ac:grpSpMkLst>
            <pc:docMk/>
            <pc:sldMk cId="2148749730" sldId="3350"/>
            <ac:grpSpMk id="6" creationId="{6F73B3BA-BC15-5FE7-98DE-EB14A6D09CB1}"/>
          </ac:grpSpMkLst>
        </pc:grpChg>
        <pc:picChg chg="mod">
          <ac:chgData name="Karen Mashler" userId="50725599-73cf-4024-88dc-fa0021028e76" providerId="ADAL" clId="{3293E208-2B48-4FD0-AFB0-FB21613696B5}" dt="2026-08-12T14:11:12.074" v="314" actId="962"/>
          <ac:picMkLst>
            <pc:docMk/>
            <pc:sldMk cId="2148749730" sldId="3350"/>
            <ac:picMk id="19" creationId="{74EE40E0-B5BB-B0D4-22D8-BBBDE734CAF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39CB5C-516F-5ED6-7CE3-19D03B8A70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80D0D20-D140-1B3D-0A45-7C4F4372A5E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2CB91AF-548B-4BD2-B032-D4C074364501}" type="datetimeFigureOut">
              <a:rPr lang="en-US"/>
              <a:pPr>
                <a:defRPr/>
              </a:pPr>
              <a:t>8/12/2026</a:t>
            </a:fld>
            <a:endParaRPr lang="en-US"/>
          </a:p>
        </p:txBody>
      </p:sp>
      <p:sp>
        <p:nvSpPr>
          <p:cNvPr id="4" name="Footer Placeholder 3">
            <a:extLst>
              <a:ext uri="{FF2B5EF4-FFF2-40B4-BE49-F238E27FC236}">
                <a16:creationId xmlns:a16="http://schemas.microsoft.com/office/drawing/2014/main" id="{83BA7DD9-A89A-5F8F-1D38-FA8DEA90B9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8F09F5C0-8461-9098-F25C-7B9A30F7A002}"/>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8756805-097D-4003-A87D-68083C4F41C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DEE61B-CDB0-AD72-93C6-BAD3608B5A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EBBBDC3-4AB0-1223-3E7D-551007F7E26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B429E21-F74F-43A3-957C-41DA8373A386}" type="datetimeFigureOut">
              <a:rPr lang="en-US"/>
              <a:pPr>
                <a:defRPr/>
              </a:pPr>
              <a:t>8/12/2026</a:t>
            </a:fld>
            <a:endParaRPr lang="en-US"/>
          </a:p>
        </p:txBody>
      </p:sp>
      <p:sp>
        <p:nvSpPr>
          <p:cNvPr id="4" name="Slide Image Placeholder 3">
            <a:extLst>
              <a:ext uri="{FF2B5EF4-FFF2-40B4-BE49-F238E27FC236}">
                <a16:creationId xmlns:a16="http://schemas.microsoft.com/office/drawing/2014/main" id="{1DC58FAF-070D-CDBC-C799-E528CB563594}"/>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75B0EB2-30E5-A99F-D6BA-AD714886CD6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4A88A1F-FA7B-4948-22BF-6680FF3D504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E6228D3D-EDEF-AEE2-7398-118673E0297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16E211B-B9FF-4E3D-9263-D74EFD81AE4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bouldercolorado.gov/projects/boulder-mo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lg.colorado.gov/west-denver-renaissance-collaborativ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jeffco.us/DocumentCenter/View/50064/Jeffco-Housing-Blueprint-PDF?bidId="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jeffcocommunitynetwork.or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rcog.org/sites/default/files/acc/RPD-GF-Housingplaybook-EN-ACC-25-09-08-V1.pd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drcog.org/media/1976"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drcog.org/growth-development/regional-housing-strategy"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drcog.org/sites/default/files/acc/RPD-GF-RHNA-EN-ACC-24-10-10-V1.pd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59C4D-A622-EA88-4D9C-89BF55EC0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0D979-F6CA-658B-C7F2-7B9B6D7D0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5F17F-2570-59CB-D7E2-7F97483D34B1}"/>
              </a:ext>
            </a:extLst>
          </p:cNvPr>
          <p:cNvSpPr>
            <a:spLocks noGrp="1"/>
          </p:cNvSpPr>
          <p:nvPr>
            <p:ph type="body" idx="1"/>
          </p:nvPr>
        </p:nvSpPr>
        <p:spPr/>
        <p:txBody>
          <a:bodyPr/>
          <a:lstStyle/>
          <a:p>
            <a:r>
              <a:rPr lang="en-US"/>
              <a:t>Slides 1 and 2 explain the purpose of using this presentation and instructions for customizing the template. Make sure to delete these slides from your final presentation!</a:t>
            </a:r>
          </a:p>
        </p:txBody>
      </p:sp>
      <p:sp>
        <p:nvSpPr>
          <p:cNvPr id="4" name="Slide Number Placeholder 3">
            <a:extLst>
              <a:ext uri="{FF2B5EF4-FFF2-40B4-BE49-F238E27FC236}">
                <a16:creationId xmlns:a16="http://schemas.microsoft.com/office/drawing/2014/main" id="{EC45A9A7-BD1C-06CF-ED4B-2D273235E67B}"/>
              </a:ext>
            </a:extLst>
          </p:cNvPr>
          <p:cNvSpPr>
            <a:spLocks noGrp="1"/>
          </p:cNvSpPr>
          <p:nvPr>
            <p:ph type="sldNum" sz="quarter" idx="5"/>
          </p:nvPr>
        </p:nvSpPr>
        <p:spPr/>
        <p:txBody>
          <a:bodyPr/>
          <a:lstStyle/>
          <a:p>
            <a:pPr>
              <a:defRPr/>
            </a:pPr>
            <a:fld id="{E16E211B-B9FF-4E3D-9263-D74EFD81AE49}" type="slidenum">
              <a:rPr lang="en-US" altLang="en-US" smtClean="0"/>
              <a:pPr>
                <a:defRPr/>
              </a:pPr>
              <a:t>1</a:t>
            </a:fld>
            <a:endParaRPr lang="en-US" altLang="en-US"/>
          </a:p>
        </p:txBody>
      </p:sp>
    </p:spTree>
    <p:extLst>
      <p:ext uri="{BB962C8B-B14F-4D97-AF65-F5344CB8AC3E}">
        <p14:creationId xmlns:p14="http://schemas.microsoft.com/office/powerpoint/2010/main" val="4002449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outlines ways communities can make it easier and less expensive to build homes. Use this slide to explain ways in which your own community is reducing development costs and timelines to promote housing creation. Highlight any recent or planned initiatives to update zoning, streamline permitting, and reduce construction costs in your community. </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10</a:t>
            </a:fld>
            <a:endParaRPr lang="en-US" altLang="en-US"/>
          </a:p>
        </p:txBody>
      </p:sp>
    </p:spTree>
    <p:extLst>
      <p:ext uri="{BB962C8B-B14F-4D97-AF65-F5344CB8AC3E}">
        <p14:creationId xmlns:p14="http://schemas.microsoft.com/office/powerpoint/2010/main" val="2562176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highlights BoulderMOD, a regional example of lowering costs and growing workforce skills through modular housing. Use this slide to emphasize that communities around the region are thinking about ways to lower costs in innovative ways. Consider adding a local example or additional example you know of from other communities (in the region or elsewhere).</a:t>
            </a:r>
          </a:p>
          <a:p>
            <a:r>
              <a:rPr lang="en-US"/>
              <a:t> </a:t>
            </a:r>
          </a:p>
          <a:p>
            <a:r>
              <a:rPr lang="en-US"/>
              <a:t>Learn more about </a:t>
            </a:r>
            <a:r>
              <a:rPr lang="en-US" dirty="0">
                <a:hlinkClick r:id="rId3"/>
              </a:rPr>
              <a:t>BoulderMOD here</a:t>
            </a:r>
            <a:r>
              <a:rPr lang="en-US"/>
              <a:t>.</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a:pPr>
                <a:defRPr/>
              </a:pPr>
              <a:t>11</a:t>
            </a:fld>
            <a:endParaRPr lang="en-US" altLang="en-US"/>
          </a:p>
        </p:txBody>
      </p:sp>
    </p:spTree>
    <p:extLst>
      <p:ext uri="{BB962C8B-B14F-4D97-AF65-F5344CB8AC3E}">
        <p14:creationId xmlns:p14="http://schemas.microsoft.com/office/powerpoint/2010/main" val="3760410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highlights the ways in which communities can create new funding sources and maximize impact with existing resources. Use this slide to share recent or planned investments in funding for housing, for example, a local Affordable Housing Trust Fund or work you are doing with other jurisdictions or partners to fund new homes. </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12</a:t>
            </a:fld>
            <a:endParaRPr lang="en-US" altLang="en-US"/>
          </a:p>
        </p:txBody>
      </p:sp>
    </p:spTree>
    <p:extLst>
      <p:ext uri="{BB962C8B-B14F-4D97-AF65-F5344CB8AC3E}">
        <p14:creationId xmlns:p14="http://schemas.microsoft.com/office/powerpoint/2010/main" val="867745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90E35-F571-142A-C5B4-54F8C60020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43002-C5D0-08B2-B7E7-D2069CF77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AB01E-1ADE-3A8A-AB8F-CD623EFF402D}"/>
              </a:ext>
            </a:extLst>
          </p:cNvPr>
          <p:cNvSpPr>
            <a:spLocks noGrp="1"/>
          </p:cNvSpPr>
          <p:nvPr>
            <p:ph type="body" idx="1"/>
          </p:nvPr>
        </p:nvSpPr>
        <p:spPr/>
        <p:txBody>
          <a:bodyPr/>
          <a:lstStyle/>
          <a:p>
            <a:r>
              <a:rPr lang="en-US"/>
              <a:t>This slide provides examples of jurisdictions in the Denver region that have created local funding sources for housing, showing different approaches to investment.</a:t>
            </a:r>
          </a:p>
        </p:txBody>
      </p:sp>
      <p:sp>
        <p:nvSpPr>
          <p:cNvPr id="4" name="Slide Number Placeholder 3">
            <a:extLst>
              <a:ext uri="{FF2B5EF4-FFF2-40B4-BE49-F238E27FC236}">
                <a16:creationId xmlns:a16="http://schemas.microsoft.com/office/drawing/2014/main" id="{D8F61606-FEA7-C180-ECD1-21DCDD466429}"/>
              </a:ext>
            </a:extLst>
          </p:cNvPr>
          <p:cNvSpPr>
            <a:spLocks noGrp="1"/>
          </p:cNvSpPr>
          <p:nvPr>
            <p:ph type="sldNum" sz="quarter" idx="5"/>
          </p:nvPr>
        </p:nvSpPr>
        <p:spPr/>
        <p:txBody>
          <a:bodyPr/>
          <a:lstStyle/>
          <a:p>
            <a:pPr>
              <a:defRPr/>
            </a:pPr>
            <a:fld id="{E16E211B-B9FF-4E3D-9263-D74EFD81AE49}" type="slidenum">
              <a:rPr lang="en-US" altLang="en-US"/>
              <a:pPr>
                <a:defRPr/>
              </a:pPr>
              <a:t>13</a:t>
            </a:fld>
            <a:endParaRPr lang="en-US" altLang="en-US"/>
          </a:p>
        </p:txBody>
      </p:sp>
    </p:spTree>
    <p:extLst>
      <p:ext uri="{BB962C8B-B14F-4D97-AF65-F5344CB8AC3E}">
        <p14:creationId xmlns:p14="http://schemas.microsoft.com/office/powerpoint/2010/main" val="2824852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highlights the ways in which housing chooses can shape affordability, for example, by coordinating transportation and housing investments, thus reducing transit costs.</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14</a:t>
            </a:fld>
            <a:endParaRPr lang="en-US" altLang="en-US"/>
          </a:p>
        </p:txBody>
      </p:sp>
    </p:spTree>
    <p:extLst>
      <p:ext uri="{BB962C8B-B14F-4D97-AF65-F5344CB8AC3E}">
        <p14:creationId xmlns:p14="http://schemas.microsoft.com/office/powerpoint/2010/main" val="24073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2DF25-921A-D211-6055-FDF038F2D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FB8586-19C9-82DA-F2F7-D74C8C4EBD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B843F-C8C5-AF38-8CB8-E1D1B0F4FF9C}"/>
              </a:ext>
            </a:extLst>
          </p:cNvPr>
          <p:cNvSpPr>
            <a:spLocks noGrp="1"/>
          </p:cNvSpPr>
          <p:nvPr>
            <p:ph type="body" idx="1"/>
          </p:nvPr>
        </p:nvSpPr>
        <p:spPr/>
        <p:txBody>
          <a:bodyPr/>
          <a:lstStyle/>
          <a:p>
            <a:r>
              <a:rPr lang="en-US"/>
              <a:t>This slide highlights West Denver Single Family+, a program that helps homeowners add second units to their properties, creating an income stream for the homeowner and adding new housing options in existing neighborhoods.</a:t>
            </a:r>
          </a:p>
          <a:p>
            <a:r>
              <a:rPr lang="en-US" dirty="0"/>
              <a:t> </a:t>
            </a:r>
            <a:endParaRPr lang="en-US" dirty="0">
              <a:ea typeface="Calibri"/>
              <a:cs typeface="Calibri"/>
            </a:endParaRPr>
          </a:p>
          <a:p>
            <a:r>
              <a:rPr lang="en-US"/>
              <a:t>See more information on </a:t>
            </a:r>
            <a:r>
              <a:rPr lang="en-US" dirty="0">
                <a:hlinkClick r:id="rId3"/>
              </a:rPr>
              <a:t>West Denver Single Family Plus here</a:t>
            </a:r>
            <a:r>
              <a:rPr lang="en-US"/>
              <a:t>. </a:t>
            </a:r>
          </a:p>
        </p:txBody>
      </p:sp>
      <p:sp>
        <p:nvSpPr>
          <p:cNvPr id="4" name="Slide Number Placeholder 3">
            <a:extLst>
              <a:ext uri="{FF2B5EF4-FFF2-40B4-BE49-F238E27FC236}">
                <a16:creationId xmlns:a16="http://schemas.microsoft.com/office/drawing/2014/main" id="{DFF6E976-A595-0BE0-7E24-2CD8816FB573}"/>
              </a:ext>
            </a:extLst>
          </p:cNvPr>
          <p:cNvSpPr>
            <a:spLocks noGrp="1"/>
          </p:cNvSpPr>
          <p:nvPr>
            <p:ph type="sldNum" sz="quarter" idx="5"/>
          </p:nvPr>
        </p:nvSpPr>
        <p:spPr/>
        <p:txBody>
          <a:bodyPr/>
          <a:lstStyle/>
          <a:p>
            <a:pPr>
              <a:defRPr/>
            </a:pPr>
            <a:fld id="{E16E211B-B9FF-4E3D-9263-D74EFD81AE49}" type="slidenum">
              <a:rPr lang="en-US" altLang="en-US"/>
              <a:pPr>
                <a:defRPr/>
              </a:pPr>
              <a:t>15</a:t>
            </a:fld>
            <a:endParaRPr lang="en-US" altLang="en-US"/>
          </a:p>
        </p:txBody>
      </p:sp>
    </p:spTree>
    <p:extLst>
      <p:ext uri="{BB962C8B-B14F-4D97-AF65-F5344CB8AC3E}">
        <p14:creationId xmlns:p14="http://schemas.microsoft.com/office/powerpoint/2010/main" val="527182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highlight that preserving existing housing and protecting tenants are just as important as producing new housing. Communities can put in place funding sources to support the rehabilitation of older housing. And when tenants are displaced by new development, communities can ensure they have an affordable place to live close by.</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16</a:t>
            </a:fld>
            <a:endParaRPr lang="en-US" altLang="en-US"/>
          </a:p>
        </p:txBody>
      </p:sp>
    </p:spTree>
    <p:extLst>
      <p:ext uri="{BB962C8B-B14F-4D97-AF65-F5344CB8AC3E}">
        <p14:creationId xmlns:p14="http://schemas.microsoft.com/office/powerpoint/2010/main" val="1396555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9AEED-3CF9-7858-3150-54D64C885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3244B-34DD-5B99-3288-98D5F8537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99FE2D-A644-58DD-8B5E-35BC7B9693EA}"/>
              </a:ext>
            </a:extLst>
          </p:cNvPr>
          <p:cNvSpPr>
            <a:spLocks noGrp="1"/>
          </p:cNvSpPr>
          <p:nvPr>
            <p:ph type="body" idx="1"/>
          </p:nvPr>
        </p:nvSpPr>
        <p:spPr/>
        <p:txBody>
          <a:bodyPr/>
          <a:lstStyle/>
          <a:p>
            <a:r>
              <a:rPr lang="en-US"/>
              <a:t>This slide highlights community land trusts, which community members may have varying levels of familiarity with. CLTs are one vehicle through which communities can rehabilitate older housing and preserve affordability. Highlight that they are non-profit groups that purchase properties to create or preserve affordable housing for rental or ownership housing. Share more details on any local community land trusts. </a:t>
            </a:r>
          </a:p>
        </p:txBody>
      </p:sp>
      <p:sp>
        <p:nvSpPr>
          <p:cNvPr id="4" name="Slide Number Placeholder 3">
            <a:extLst>
              <a:ext uri="{FF2B5EF4-FFF2-40B4-BE49-F238E27FC236}">
                <a16:creationId xmlns:a16="http://schemas.microsoft.com/office/drawing/2014/main" id="{350C4D79-70DE-1105-A672-1C62890AC094}"/>
              </a:ext>
            </a:extLst>
          </p:cNvPr>
          <p:cNvSpPr>
            <a:spLocks noGrp="1"/>
          </p:cNvSpPr>
          <p:nvPr>
            <p:ph type="sldNum" sz="quarter" idx="5"/>
          </p:nvPr>
        </p:nvSpPr>
        <p:spPr/>
        <p:txBody>
          <a:bodyPr/>
          <a:lstStyle/>
          <a:p>
            <a:pPr>
              <a:defRPr/>
            </a:pPr>
            <a:fld id="{E16E211B-B9FF-4E3D-9263-D74EFD81AE49}" type="slidenum">
              <a:rPr lang="en-US" altLang="en-US"/>
              <a:pPr>
                <a:defRPr/>
              </a:pPr>
              <a:t>17</a:t>
            </a:fld>
            <a:endParaRPr lang="en-US" altLang="en-US"/>
          </a:p>
        </p:txBody>
      </p:sp>
    </p:spTree>
    <p:extLst>
      <p:ext uri="{BB962C8B-B14F-4D97-AF65-F5344CB8AC3E}">
        <p14:creationId xmlns:p14="http://schemas.microsoft.com/office/powerpoint/2010/main" val="819444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to highlight the role community members can play in supporting housing as a local priority. By getting more people involved in talking about why housing matters and identifying opportunities for new homes—of different types and at all levels of income—we can work locally and regionally to ensure everyone has access to affordable and quality housing that meets their needs.</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18</a:t>
            </a:fld>
            <a:endParaRPr lang="en-US" altLang="en-US"/>
          </a:p>
        </p:txBody>
      </p:sp>
    </p:spTree>
    <p:extLst>
      <p:ext uri="{BB962C8B-B14F-4D97-AF65-F5344CB8AC3E}">
        <p14:creationId xmlns:p14="http://schemas.microsoft.com/office/powerpoint/2010/main" val="4084421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06220-80ED-704F-5477-07A08AF25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29E5C-CAB3-6CC6-EE44-1C09BE1B2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AF0B0-F5A2-E6F3-DE73-768E4E503DF2}"/>
              </a:ext>
            </a:extLst>
          </p:cNvPr>
          <p:cNvSpPr>
            <a:spLocks noGrp="1"/>
          </p:cNvSpPr>
          <p:nvPr>
            <p:ph type="body" idx="1"/>
          </p:nvPr>
        </p:nvSpPr>
        <p:spPr/>
        <p:txBody>
          <a:bodyPr/>
          <a:lstStyle/>
          <a:p>
            <a:r>
              <a:rPr lang="en-US"/>
              <a:t>This slide shares the example of Jefferson County, which is actively partnering to create more housing. The Advocacy Network, a coalition of residents, is one example of a way that community members can engage more actively in housing issues. Change this slide or add another one that highlights local partnerships and ways in which you are working to build more support for housing.</a:t>
            </a:r>
          </a:p>
          <a:p>
            <a:r>
              <a:rPr lang="en-US"/>
              <a:t> </a:t>
            </a:r>
          </a:p>
          <a:p>
            <a:r>
              <a:rPr lang="en-US"/>
              <a:t>See the </a:t>
            </a:r>
            <a:r>
              <a:rPr lang="en-US" dirty="0">
                <a:hlinkClick r:id="rId3"/>
              </a:rPr>
              <a:t>JeffCo Housing Blueprint here</a:t>
            </a:r>
            <a:r>
              <a:rPr lang="en-US"/>
              <a:t>. </a:t>
            </a:r>
          </a:p>
          <a:p>
            <a:r>
              <a:rPr lang="en-US"/>
              <a:t> </a:t>
            </a:r>
          </a:p>
          <a:p>
            <a:r>
              <a:rPr lang="en-US"/>
              <a:t>Learn more about </a:t>
            </a:r>
            <a:r>
              <a:rPr lang="en-US" dirty="0">
                <a:hlinkClick r:id="rId4"/>
              </a:rPr>
              <a:t>the Jeffco Advocacy Network here</a:t>
            </a:r>
            <a:r>
              <a:rPr lang="en-US"/>
              <a:t>.</a:t>
            </a:r>
          </a:p>
          <a:p>
            <a:endParaRPr lang="en-US" dirty="0">
              <a:ea typeface="Calibri"/>
              <a:cs typeface="Calibri"/>
            </a:endParaRPr>
          </a:p>
        </p:txBody>
      </p:sp>
      <p:sp>
        <p:nvSpPr>
          <p:cNvPr id="4" name="Slide Number Placeholder 3">
            <a:extLst>
              <a:ext uri="{FF2B5EF4-FFF2-40B4-BE49-F238E27FC236}">
                <a16:creationId xmlns:a16="http://schemas.microsoft.com/office/drawing/2014/main" id="{75B251A5-A75A-C031-07B7-A19D0A5FC0A8}"/>
              </a:ext>
            </a:extLst>
          </p:cNvPr>
          <p:cNvSpPr>
            <a:spLocks noGrp="1"/>
          </p:cNvSpPr>
          <p:nvPr>
            <p:ph type="sldNum" sz="quarter" idx="5"/>
          </p:nvPr>
        </p:nvSpPr>
        <p:spPr/>
        <p:txBody>
          <a:bodyPr/>
          <a:lstStyle/>
          <a:p>
            <a:pPr>
              <a:defRPr/>
            </a:pPr>
            <a:fld id="{E16E211B-B9FF-4E3D-9263-D74EFD81AE49}" type="slidenum">
              <a:rPr lang="en-US" altLang="en-US"/>
              <a:pPr>
                <a:defRPr/>
              </a:pPr>
              <a:t>19</a:t>
            </a:fld>
            <a:endParaRPr lang="en-US" altLang="en-US"/>
          </a:p>
        </p:txBody>
      </p:sp>
    </p:spTree>
    <p:extLst>
      <p:ext uri="{BB962C8B-B14F-4D97-AF65-F5344CB8AC3E}">
        <p14:creationId xmlns:p14="http://schemas.microsoft.com/office/powerpoint/2010/main" val="3692269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2813-AEF1-46B9-AF18-3139A9778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0231B-6863-D792-0697-F8B2D276F0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A1F17-7410-324E-5DF7-D14DA826C5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DFD47D-A628-B094-B8F5-E6A7D53E44ED}"/>
              </a:ext>
            </a:extLst>
          </p:cNvPr>
          <p:cNvSpPr>
            <a:spLocks noGrp="1"/>
          </p:cNvSpPr>
          <p:nvPr>
            <p:ph type="sldNum" sz="quarter" idx="5"/>
          </p:nvPr>
        </p:nvSpPr>
        <p:spPr/>
        <p:txBody>
          <a:bodyPr/>
          <a:lstStyle/>
          <a:p>
            <a:pPr>
              <a:defRPr/>
            </a:pPr>
            <a:fld id="{E16E211B-B9FF-4E3D-9263-D74EFD81AE49}" type="slidenum">
              <a:rPr lang="en-US" altLang="en-US" smtClean="0"/>
              <a:pPr>
                <a:defRPr/>
              </a:pPr>
              <a:t>2</a:t>
            </a:fld>
            <a:endParaRPr lang="en-US" altLang="en-US"/>
          </a:p>
        </p:txBody>
      </p:sp>
    </p:spTree>
    <p:extLst>
      <p:ext uri="{BB962C8B-B14F-4D97-AF65-F5344CB8AC3E}">
        <p14:creationId xmlns:p14="http://schemas.microsoft.com/office/powerpoint/2010/main" val="735456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engage participants in a discussion about how your local community can make it easier and less expensive to build housing, increase funding for housing, and advance other local housing priorities.</a:t>
            </a:r>
          </a:p>
          <a:p>
            <a:r>
              <a:rPr lang="en-US" dirty="0"/>
              <a:t> </a:t>
            </a:r>
            <a:endParaRPr lang="en-US" dirty="0">
              <a:ea typeface="Calibri"/>
              <a:cs typeface="Calibri"/>
            </a:endParaRPr>
          </a:p>
          <a:p>
            <a:r>
              <a:rPr lang="en-US"/>
              <a:t>For more resources on talking about housing with your community, look at the </a:t>
            </a:r>
            <a:r>
              <a:rPr lang="en" dirty="0">
                <a:hlinkClick r:id="rId3"/>
              </a:rPr>
              <a:t>Let’s Talk Housing Messaging Playbook</a:t>
            </a:r>
            <a:r>
              <a:rPr lang="en"/>
              <a:t> and </a:t>
            </a:r>
            <a:r>
              <a:rPr lang="en" dirty="0">
                <a:hlinkClick r:id="rId4"/>
              </a:rPr>
              <a:t>Why Housing Matters Slide Deck</a:t>
            </a:r>
            <a:r>
              <a:rPr lang="en"/>
              <a:t>.</a:t>
            </a:r>
            <a:endParaRPr lang="en-US"/>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20</a:t>
            </a:fld>
            <a:endParaRPr lang="en-US" altLang="en-US"/>
          </a:p>
        </p:txBody>
      </p:sp>
    </p:spTree>
    <p:extLst>
      <p:ext uri="{BB962C8B-B14F-4D97-AF65-F5344CB8AC3E}">
        <p14:creationId xmlns:p14="http://schemas.microsoft.com/office/powerpoint/2010/main" val="3829379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E0EFD-6543-0951-8D5E-9BEA5179E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D75C4-6A3C-F94D-C761-B0319C7C7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B52C90-1BD3-8EF9-AF8C-C4E43AF9A173}"/>
              </a:ext>
            </a:extLst>
          </p:cNvPr>
          <p:cNvSpPr>
            <a:spLocks noGrp="1"/>
          </p:cNvSpPr>
          <p:nvPr>
            <p:ph type="body" idx="1"/>
          </p:nvPr>
        </p:nvSpPr>
        <p:spPr/>
        <p:txBody>
          <a:bodyPr/>
          <a:lstStyle/>
          <a:p>
            <a:r>
              <a:rPr lang="en"/>
              <a:t>If desired, you can use this slide to direct people to where they can learn more about the Regional Housing Needs Assessment, the Regional Housing Strategy, and other relevant efforts.</a:t>
            </a:r>
            <a:r>
              <a:rPr lang="en-US"/>
              <a:t> Customize the slide with your contact information and additional links.</a:t>
            </a:r>
          </a:p>
          <a:p>
            <a:r>
              <a:rPr lang="en-US" dirty="0"/>
              <a:t> </a:t>
            </a:r>
            <a:endParaRPr lang="en-US"/>
          </a:p>
          <a:p>
            <a:r>
              <a:rPr lang="en"/>
              <a:t>Visit the </a:t>
            </a:r>
            <a:r>
              <a:rPr lang="en" dirty="0">
                <a:hlinkClick r:id="rId3"/>
              </a:rPr>
              <a:t>Regional Housing Strategy</a:t>
            </a:r>
            <a:r>
              <a:rPr lang="en"/>
              <a:t> online.</a:t>
            </a:r>
            <a:endParaRPr lang="en-US"/>
          </a:p>
          <a:p>
            <a:r>
              <a:rPr lang="en"/>
              <a:t>Visit the </a:t>
            </a:r>
            <a:r>
              <a:rPr lang="en" dirty="0">
                <a:hlinkClick r:id="rId4"/>
              </a:rPr>
              <a:t>Needs Assessment</a:t>
            </a:r>
            <a:r>
              <a:rPr lang="en"/>
              <a:t> online.</a:t>
            </a:r>
            <a:endParaRPr lang="en-US"/>
          </a:p>
          <a:p>
            <a:endParaRPr lang="en-US" dirty="0">
              <a:ea typeface="Calibri"/>
              <a:cs typeface="Calibri"/>
            </a:endParaRPr>
          </a:p>
        </p:txBody>
      </p:sp>
      <p:sp>
        <p:nvSpPr>
          <p:cNvPr id="4" name="Slide Number Placeholder 3">
            <a:extLst>
              <a:ext uri="{FF2B5EF4-FFF2-40B4-BE49-F238E27FC236}">
                <a16:creationId xmlns:a16="http://schemas.microsoft.com/office/drawing/2014/main" id="{98C3D080-AA31-6A8E-3BDD-3FF891621ED1}"/>
              </a:ext>
            </a:extLst>
          </p:cNvPr>
          <p:cNvSpPr>
            <a:spLocks noGrp="1"/>
          </p:cNvSpPr>
          <p:nvPr>
            <p:ph type="sldNum" sz="quarter" idx="5"/>
          </p:nvPr>
        </p:nvSpPr>
        <p:spPr/>
        <p:txBody>
          <a:bodyPr/>
          <a:lstStyle/>
          <a:p>
            <a:pPr>
              <a:defRPr/>
            </a:pPr>
            <a:fld id="{E16E211B-B9FF-4E3D-9263-D74EFD81AE49}" type="slidenum">
              <a:rPr lang="en-US" altLang="en-US" smtClean="0"/>
              <a:pPr>
                <a:defRPr/>
              </a:pPr>
              <a:t>21</a:t>
            </a:fld>
            <a:endParaRPr lang="en-US" altLang="en-US"/>
          </a:p>
        </p:txBody>
      </p:sp>
    </p:spTree>
    <p:extLst>
      <p:ext uri="{BB962C8B-B14F-4D97-AF65-F5344CB8AC3E}">
        <p14:creationId xmlns:p14="http://schemas.microsoft.com/office/powerpoint/2010/main" val="2433966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8A63383-6744-BD9B-C080-FC8FC6DF3D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0B32A9BE-EDDD-3E4F-4B68-E8E8EBB641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Thank participants for sharing their t</a:t>
            </a:r>
            <a:r>
              <a:rPr lang="en" dirty="0"/>
              <a:t>ime and insights, and encourage them to stay involved in housing efforts. Customize this slide with your </a:t>
            </a:r>
            <a:r>
              <a:rPr lang="en-US" dirty="0"/>
              <a:t>contact information. </a:t>
            </a:r>
          </a:p>
        </p:txBody>
      </p:sp>
      <p:sp>
        <p:nvSpPr>
          <p:cNvPr id="29700" name="Slide Number Placeholder 3">
            <a:extLst>
              <a:ext uri="{FF2B5EF4-FFF2-40B4-BE49-F238E27FC236}">
                <a16:creationId xmlns:a16="http://schemas.microsoft.com/office/drawing/2014/main" id="{FD9327A3-D652-F8CE-EB16-19928646CE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Light" panose="020B0606030504020204" pitchFamily="34" charset="0"/>
              </a:defRPr>
            </a:lvl1pPr>
            <a:lvl2pPr marL="742950" indent="-285750">
              <a:defRPr>
                <a:solidFill>
                  <a:schemeClr val="tx1"/>
                </a:solidFill>
                <a:latin typeface="Open Sans Light" panose="020B0606030504020204" pitchFamily="34" charset="0"/>
              </a:defRPr>
            </a:lvl2pPr>
            <a:lvl3pPr marL="1143000" indent="-228600">
              <a:defRPr>
                <a:solidFill>
                  <a:schemeClr val="tx1"/>
                </a:solidFill>
                <a:latin typeface="Open Sans Light" panose="020B0606030504020204" pitchFamily="34" charset="0"/>
              </a:defRPr>
            </a:lvl3pPr>
            <a:lvl4pPr marL="1600200" indent="-228600">
              <a:defRPr>
                <a:solidFill>
                  <a:schemeClr val="tx1"/>
                </a:solidFill>
                <a:latin typeface="Open Sans Light" panose="020B0606030504020204" pitchFamily="34" charset="0"/>
              </a:defRPr>
            </a:lvl4pPr>
            <a:lvl5pPr marL="2057400" indent="-228600">
              <a:defRPr>
                <a:solidFill>
                  <a:schemeClr val="tx1"/>
                </a:solidFill>
                <a:latin typeface="Open Sans Light" panose="020B0606030504020204" pitchFamily="34" charset="0"/>
              </a:defRPr>
            </a:lvl5pPr>
            <a:lvl6pPr marL="2514600" indent="-228600" eaLnBrk="0" fontAlgn="base" hangingPunct="0">
              <a:spcBef>
                <a:spcPct val="0"/>
              </a:spcBef>
              <a:spcAft>
                <a:spcPct val="0"/>
              </a:spcAft>
              <a:defRPr>
                <a:solidFill>
                  <a:schemeClr val="tx1"/>
                </a:solidFill>
                <a:latin typeface="Open Sans Light" panose="020B0606030504020204" pitchFamily="34" charset="0"/>
              </a:defRPr>
            </a:lvl6pPr>
            <a:lvl7pPr marL="2971800" indent="-228600" eaLnBrk="0" fontAlgn="base" hangingPunct="0">
              <a:spcBef>
                <a:spcPct val="0"/>
              </a:spcBef>
              <a:spcAft>
                <a:spcPct val="0"/>
              </a:spcAft>
              <a:defRPr>
                <a:solidFill>
                  <a:schemeClr val="tx1"/>
                </a:solidFill>
                <a:latin typeface="Open Sans Light" panose="020B0606030504020204" pitchFamily="34" charset="0"/>
              </a:defRPr>
            </a:lvl7pPr>
            <a:lvl8pPr marL="3429000" indent="-228600" eaLnBrk="0" fontAlgn="base" hangingPunct="0">
              <a:spcBef>
                <a:spcPct val="0"/>
              </a:spcBef>
              <a:spcAft>
                <a:spcPct val="0"/>
              </a:spcAft>
              <a:defRPr>
                <a:solidFill>
                  <a:schemeClr val="tx1"/>
                </a:solidFill>
                <a:latin typeface="Open Sans Light" panose="020B0606030504020204" pitchFamily="34" charset="0"/>
              </a:defRPr>
            </a:lvl8pPr>
            <a:lvl9pPr marL="3886200" indent="-228600" eaLnBrk="0" fontAlgn="base" hangingPunct="0">
              <a:spcBef>
                <a:spcPct val="0"/>
              </a:spcBef>
              <a:spcAft>
                <a:spcPct val="0"/>
              </a:spcAft>
              <a:defRPr>
                <a:solidFill>
                  <a:schemeClr val="tx1"/>
                </a:solidFill>
                <a:latin typeface="Open Sans Light" panose="020B0606030504020204" pitchFamily="34" charset="0"/>
              </a:defRPr>
            </a:lvl9pPr>
          </a:lstStyle>
          <a:p>
            <a:fld id="{60C0EA7E-5999-4CE8-AEB8-944AE4A12167}" type="slidenum">
              <a:rPr lang="en-US" altLang="en-US" smtClean="0">
                <a:latin typeface="Calibri" panose="020F0502020204030204" pitchFamily="34" charset="0"/>
              </a:rPr>
              <a:pPr/>
              <a:t>22</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Use this slide to welcome participants, explain the purpose of the presentation, and set expectations for what will be covered. Keep it high-level and conversational.</a:t>
            </a:r>
            <a:endParaRPr lang="en-US"/>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3</a:t>
            </a:fld>
            <a:endParaRPr lang="en-US" altLang="en-US"/>
          </a:p>
        </p:txBody>
      </p:sp>
    </p:spTree>
    <p:extLst>
      <p:ext uri="{BB962C8B-B14F-4D97-AF65-F5344CB8AC3E}">
        <p14:creationId xmlns:p14="http://schemas.microsoft.com/office/powerpoint/2010/main" val="190659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ties our region’s need for housing to growth in the region. Replace the image with a photo of local housing or leave it as is. Consider adding or referencing more localized projections of growth and how that relates to regional growth.</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4</a:t>
            </a:fld>
            <a:endParaRPr lang="en-US" altLang="en-US"/>
          </a:p>
        </p:txBody>
      </p:sp>
    </p:spTree>
    <p:extLst>
      <p:ext uri="{BB962C8B-B14F-4D97-AF65-F5344CB8AC3E}">
        <p14:creationId xmlns:p14="http://schemas.microsoft.com/office/powerpoint/2010/main" val="781236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emphasizes that our housing development must respond to demographic and environmental changes in the region. Use this slide to highlight any changes specific to your community. </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5</a:t>
            </a:fld>
            <a:endParaRPr lang="en-US" altLang="en-US"/>
          </a:p>
        </p:txBody>
      </p:sp>
    </p:spTree>
    <p:extLst>
      <p:ext uri="{BB962C8B-B14F-4D97-AF65-F5344CB8AC3E}">
        <p14:creationId xmlns:p14="http://schemas.microsoft.com/office/powerpoint/2010/main" val="2551840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This slide highlights some of the factors that make housing development so challenging. Keep the tone positive – we can overcome these challenges together and create homes at prices and rents </a:t>
            </a:r>
            <a:r>
              <a:rPr lang="en-US"/>
              <a:t>people can afford.</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6</a:t>
            </a:fld>
            <a:endParaRPr lang="en-US" altLang="en-US"/>
          </a:p>
        </p:txBody>
      </p:sp>
    </p:spTree>
    <p:extLst>
      <p:ext uri="{BB962C8B-B14F-4D97-AF65-F5344CB8AC3E}">
        <p14:creationId xmlns:p14="http://schemas.microsoft.com/office/powerpoint/2010/main" val="1818354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share what the Regional Housing Strategy is and what its goals are. Ultimately, the strategy is about creating a better region with more housing options for everyone.</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7</a:t>
            </a:fld>
            <a:endParaRPr lang="en-US" altLang="en-US"/>
          </a:p>
        </p:txBody>
      </p:sp>
    </p:spTree>
    <p:extLst>
      <p:ext uri="{BB962C8B-B14F-4D97-AF65-F5344CB8AC3E}">
        <p14:creationId xmlns:p14="http://schemas.microsoft.com/office/powerpoint/2010/main" val="1116038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highlights that each community must choose the solutions that work best for its needs. There’s a role for all of us in creating a stronger region with better housing choices for all. Use this slide to showcase a particular need in your community and a potential or in-progress solution. Edit the slide to include a local photo or leave it as is.</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8</a:t>
            </a:fld>
            <a:endParaRPr lang="en-US" altLang="en-US"/>
          </a:p>
        </p:txBody>
      </p:sp>
    </p:spTree>
    <p:extLst>
      <p:ext uri="{BB962C8B-B14F-4D97-AF65-F5344CB8AC3E}">
        <p14:creationId xmlns:p14="http://schemas.microsoft.com/office/powerpoint/2010/main" val="2294846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 highlights five ways in which communities can contribute to meeting the region’s housing needs, reflecting the five pathways of the Regional Housing Strategy (but using language that is more accessible to a general audience). Use this section to show that our housing crisis requires a comprehensive, multi-pronged approach.</a:t>
            </a:r>
          </a:p>
        </p:txBody>
      </p:sp>
      <p:sp>
        <p:nvSpPr>
          <p:cNvPr id="4" name="Slide Number Placeholder 3"/>
          <p:cNvSpPr>
            <a:spLocks noGrp="1"/>
          </p:cNvSpPr>
          <p:nvPr>
            <p:ph type="sldNum" sz="quarter" idx="5"/>
          </p:nvPr>
        </p:nvSpPr>
        <p:spPr/>
        <p:txBody>
          <a:bodyPr/>
          <a:lstStyle/>
          <a:p>
            <a:pPr>
              <a:defRPr/>
            </a:pPr>
            <a:fld id="{E16E211B-B9FF-4E3D-9263-D74EFD81AE49}" type="slidenum">
              <a:rPr lang="en-US" altLang="en-US" smtClean="0"/>
              <a:pPr>
                <a:defRPr/>
              </a:pPr>
              <a:t>9</a:t>
            </a:fld>
            <a:endParaRPr lang="en-US" altLang="en-US"/>
          </a:p>
        </p:txBody>
      </p:sp>
    </p:spTree>
    <p:extLst>
      <p:ext uri="{BB962C8B-B14F-4D97-AF65-F5344CB8AC3E}">
        <p14:creationId xmlns:p14="http://schemas.microsoft.com/office/powerpoint/2010/main" val="1619087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1 lin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B5171AF8-FBA8-07D2-E948-FD0436DC9CC7}"/>
              </a:ext>
            </a:extLst>
          </p:cNvPr>
          <p:cNvSpPr>
            <a:spLocks noGrp="1"/>
          </p:cNvSpPr>
          <p:nvPr>
            <p:ph type="pic" sz="quarter" idx="13"/>
          </p:nvPr>
        </p:nvSpPr>
        <p:spPr bwMode="auto">
          <a:xfrm>
            <a:off x="0" y="0"/>
            <a:ext cx="12192000" cy="6218238"/>
          </a:xfrm>
          <a:custGeom>
            <a:avLst/>
            <a:gdLst>
              <a:gd name="connsiteX0" fmla="*/ 0 w 12192000"/>
              <a:gd name="connsiteY0" fmla="*/ 0 h 6218238"/>
              <a:gd name="connsiteX1" fmla="*/ 12192000 w 12192000"/>
              <a:gd name="connsiteY1" fmla="*/ 0 h 6218238"/>
              <a:gd name="connsiteX2" fmla="*/ 12192000 w 12192000"/>
              <a:gd name="connsiteY2" fmla="*/ 3009900 h 6218238"/>
              <a:gd name="connsiteX3" fmla="*/ 7065412 w 12192000"/>
              <a:gd name="connsiteY3" fmla="*/ 5377647 h 6218238"/>
              <a:gd name="connsiteX4" fmla="*/ 6512589 w 12192000"/>
              <a:gd name="connsiteY4" fmla="*/ 5499909 h 6218238"/>
              <a:gd name="connsiteX5" fmla="*/ 6369306 w 12192000"/>
              <a:gd name="connsiteY5" fmla="*/ 5526251 h 6218238"/>
              <a:gd name="connsiteX6" fmla="*/ 5844548 w 12192000"/>
              <a:gd name="connsiteY6" fmla="*/ 5465637 h 6218238"/>
              <a:gd name="connsiteX7" fmla="*/ 1588 w 12192000"/>
              <a:gd name="connsiteY7" fmla="*/ 2538413 h 6218238"/>
              <a:gd name="connsiteX8" fmla="*/ 1588 w 12192000"/>
              <a:gd name="connsiteY8" fmla="*/ 4688221 h 6218238"/>
              <a:gd name="connsiteX9" fmla="*/ 1588 w 12192000"/>
              <a:gd name="connsiteY9" fmla="*/ 4886922 h 6218238"/>
              <a:gd name="connsiteX10" fmla="*/ 1588 w 12192000"/>
              <a:gd name="connsiteY10" fmla="*/ 4919390 h 6218238"/>
              <a:gd name="connsiteX11" fmla="*/ 1588 w 12192000"/>
              <a:gd name="connsiteY11" fmla="*/ 5065996 h 6218238"/>
              <a:gd name="connsiteX12" fmla="*/ 1588 w 12192000"/>
              <a:gd name="connsiteY12" fmla="*/ 5133528 h 6218238"/>
              <a:gd name="connsiteX13" fmla="*/ 1588 w 12192000"/>
              <a:gd name="connsiteY13" fmla="*/ 5233882 h 6218238"/>
              <a:gd name="connsiteX14" fmla="*/ 1588 w 12192000"/>
              <a:gd name="connsiteY14" fmla="*/ 5331285 h 6218238"/>
              <a:gd name="connsiteX15" fmla="*/ 1588 w 12192000"/>
              <a:gd name="connsiteY15" fmla="*/ 5390940 h 6218238"/>
              <a:gd name="connsiteX16" fmla="*/ 1588 w 12192000"/>
              <a:gd name="connsiteY16" fmla="*/ 5513315 h 6218238"/>
              <a:gd name="connsiteX17" fmla="*/ 1588 w 12192000"/>
              <a:gd name="connsiteY17" fmla="*/ 5537532 h 6218238"/>
              <a:gd name="connsiteX18" fmla="*/ 1588 w 12192000"/>
              <a:gd name="connsiteY18" fmla="*/ 5674018 h 6218238"/>
              <a:gd name="connsiteX19" fmla="*/ 1588 w 12192000"/>
              <a:gd name="connsiteY19" fmla="*/ 5680268 h 6218238"/>
              <a:gd name="connsiteX20" fmla="*/ 1588 w 12192000"/>
              <a:gd name="connsiteY20" fmla="*/ 5800759 h 6218238"/>
              <a:gd name="connsiteX21" fmla="*/ 1588 w 12192000"/>
              <a:gd name="connsiteY21" fmla="*/ 5832797 h 6218238"/>
              <a:gd name="connsiteX22" fmla="*/ 1588 w 12192000"/>
              <a:gd name="connsiteY22" fmla="*/ 5918117 h 6218238"/>
              <a:gd name="connsiteX23" fmla="*/ 1588 w 12192000"/>
              <a:gd name="connsiteY23" fmla="*/ 5971553 h 6218238"/>
              <a:gd name="connsiteX24" fmla="*/ 1588 w 12192000"/>
              <a:gd name="connsiteY24" fmla="*/ 6026452 h 6218238"/>
              <a:gd name="connsiteX25" fmla="*/ 1588 w 12192000"/>
              <a:gd name="connsiteY25" fmla="*/ 6097187 h 6218238"/>
              <a:gd name="connsiteX26" fmla="*/ 1588 w 12192000"/>
              <a:gd name="connsiteY26" fmla="*/ 6126125 h 6218238"/>
              <a:gd name="connsiteX27" fmla="*/ 1588 w 12192000"/>
              <a:gd name="connsiteY27" fmla="*/ 6210352 h 6218238"/>
              <a:gd name="connsiteX28" fmla="*/ 1588 w 12192000"/>
              <a:gd name="connsiteY28" fmla="*/ 6217496 h 6218238"/>
              <a:gd name="connsiteX29" fmla="*/ 1588 w 12192000"/>
              <a:gd name="connsiteY29" fmla="*/ 6218238 h 6218238"/>
              <a:gd name="connsiteX30" fmla="*/ 0 w 12192000"/>
              <a:gd name="connsiteY30" fmla="*/ 6218238 h 621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6218238">
                <a:moveTo>
                  <a:pt x="0" y="0"/>
                </a:moveTo>
                <a:lnTo>
                  <a:pt x="12192000" y="0"/>
                </a:lnTo>
                <a:lnTo>
                  <a:pt x="12192000" y="3009900"/>
                </a:lnTo>
                <a:cubicBezTo>
                  <a:pt x="10950009" y="4011797"/>
                  <a:pt x="9141022" y="4882833"/>
                  <a:pt x="7065412" y="5377647"/>
                </a:cubicBezTo>
                <a:cubicBezTo>
                  <a:pt x="6879999" y="5422119"/>
                  <a:pt x="6695641" y="5462853"/>
                  <a:pt x="6512589" y="5499909"/>
                </a:cubicBezTo>
                <a:lnTo>
                  <a:pt x="6369306" y="5526251"/>
                </a:lnTo>
                <a:lnTo>
                  <a:pt x="5844548" y="5465637"/>
                </a:lnTo>
                <a:cubicBezTo>
                  <a:pt x="3252257" y="5104802"/>
                  <a:pt x="1106682" y="4005075"/>
                  <a:pt x="1588" y="2538413"/>
                </a:cubicBezTo>
                <a:cubicBezTo>
                  <a:pt x="1588" y="3424266"/>
                  <a:pt x="1588" y="4128450"/>
                  <a:pt x="1588" y="4688221"/>
                </a:cubicBezTo>
                <a:lnTo>
                  <a:pt x="1588" y="4886922"/>
                </a:lnTo>
                <a:lnTo>
                  <a:pt x="1588" y="4919390"/>
                </a:lnTo>
                <a:lnTo>
                  <a:pt x="1588" y="5065996"/>
                </a:lnTo>
                <a:lnTo>
                  <a:pt x="1588" y="5133528"/>
                </a:lnTo>
                <a:lnTo>
                  <a:pt x="1588" y="5233882"/>
                </a:lnTo>
                <a:lnTo>
                  <a:pt x="1588" y="5331285"/>
                </a:lnTo>
                <a:lnTo>
                  <a:pt x="1588" y="5390940"/>
                </a:lnTo>
                <a:lnTo>
                  <a:pt x="1588" y="5513315"/>
                </a:lnTo>
                <a:lnTo>
                  <a:pt x="1588" y="5537532"/>
                </a:lnTo>
                <a:lnTo>
                  <a:pt x="1588" y="5674018"/>
                </a:lnTo>
                <a:lnTo>
                  <a:pt x="1588" y="5680268"/>
                </a:lnTo>
                <a:lnTo>
                  <a:pt x="1588" y="5800759"/>
                </a:lnTo>
                <a:lnTo>
                  <a:pt x="1588" y="5832797"/>
                </a:lnTo>
                <a:lnTo>
                  <a:pt x="1588" y="5918117"/>
                </a:lnTo>
                <a:lnTo>
                  <a:pt x="1588" y="5971553"/>
                </a:lnTo>
                <a:lnTo>
                  <a:pt x="1588" y="6026452"/>
                </a:lnTo>
                <a:lnTo>
                  <a:pt x="1588" y="6097187"/>
                </a:lnTo>
                <a:lnTo>
                  <a:pt x="1588" y="6126125"/>
                </a:lnTo>
                <a:lnTo>
                  <a:pt x="1588" y="6210352"/>
                </a:lnTo>
                <a:lnTo>
                  <a:pt x="1588" y="6217496"/>
                </a:lnTo>
                <a:lnTo>
                  <a:pt x="1588" y="6218238"/>
                </a:lnTo>
                <a:lnTo>
                  <a:pt x="0" y="6218238"/>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5" name="Freeform 15">
            <a:extLst>
              <a:ext uri="{FF2B5EF4-FFF2-40B4-BE49-F238E27FC236}">
                <a16:creationId xmlns:a16="http://schemas.microsoft.com/office/drawing/2014/main" id="{CAFC2E76-8BBF-C2AE-BD40-33CC6BC4EE44}"/>
              </a:ext>
            </a:extLst>
          </p:cNvPr>
          <p:cNvSpPr>
            <a:spLocks/>
          </p:cNvSpPr>
          <p:nvPr userDrawn="1"/>
        </p:nvSpPr>
        <p:spPr bwMode="auto">
          <a:xfrm>
            <a:off x="1588" y="2832297"/>
            <a:ext cx="12190412" cy="4100859"/>
          </a:xfrm>
          <a:custGeom>
            <a:avLst/>
            <a:gdLst>
              <a:gd name="T0" fmla="*/ 2093 w 3612"/>
              <a:gd name="T1" fmla="*/ 579 h 941"/>
              <a:gd name="T2" fmla="*/ 0 w 3612"/>
              <a:gd name="T3" fmla="*/ 459 h 941"/>
              <a:gd name="T4" fmla="*/ 0 w 3612"/>
              <a:gd name="T5" fmla="*/ 941 h 941"/>
              <a:gd name="T6" fmla="*/ 3612 w 3612"/>
              <a:gd name="T7" fmla="*/ 941 h 941"/>
              <a:gd name="T8" fmla="*/ 3612 w 3612"/>
              <a:gd name="T9" fmla="*/ 0 h 941"/>
              <a:gd name="T10" fmla="*/ 2093 w 3612"/>
              <a:gd name="T11" fmla="*/ 579 h 941"/>
            </a:gdLst>
            <a:ahLst/>
            <a:cxnLst>
              <a:cxn ang="0">
                <a:pos x="T0" y="T1"/>
              </a:cxn>
              <a:cxn ang="0">
                <a:pos x="T2" y="T3"/>
              </a:cxn>
              <a:cxn ang="0">
                <a:pos x="T4" y="T5"/>
              </a:cxn>
              <a:cxn ang="0">
                <a:pos x="T6" y="T7"/>
              </a:cxn>
              <a:cxn ang="0">
                <a:pos x="T8" y="T9"/>
              </a:cxn>
              <a:cxn ang="0">
                <a:pos x="T10" y="T11"/>
              </a:cxn>
            </a:cxnLst>
            <a:rect l="0" t="0" r="r" b="b"/>
            <a:pathLst>
              <a:path w="3612" h="941">
                <a:moveTo>
                  <a:pt x="2093" y="579"/>
                </a:moveTo>
                <a:cubicBezTo>
                  <a:pt x="1214" y="753"/>
                  <a:pt x="415" y="693"/>
                  <a:pt x="0" y="459"/>
                </a:cubicBezTo>
                <a:cubicBezTo>
                  <a:pt x="0" y="941"/>
                  <a:pt x="0" y="941"/>
                  <a:pt x="0" y="941"/>
                </a:cubicBezTo>
                <a:cubicBezTo>
                  <a:pt x="3612" y="941"/>
                  <a:pt x="3612" y="941"/>
                  <a:pt x="3612" y="941"/>
                </a:cubicBezTo>
                <a:cubicBezTo>
                  <a:pt x="3612" y="0"/>
                  <a:pt x="3612" y="0"/>
                  <a:pt x="3612" y="0"/>
                </a:cubicBezTo>
                <a:cubicBezTo>
                  <a:pt x="3244" y="245"/>
                  <a:pt x="2708" y="458"/>
                  <a:pt x="2093" y="579"/>
                </a:cubicBezTo>
                <a:close/>
              </a:path>
            </a:pathLst>
          </a:custGeom>
          <a:solidFill>
            <a:schemeClr val="tx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sp>
        <p:nvSpPr>
          <p:cNvPr id="7" name="Freeform 16">
            <a:extLst>
              <a:ext uri="{FF2B5EF4-FFF2-40B4-BE49-F238E27FC236}">
                <a16:creationId xmlns:a16="http://schemas.microsoft.com/office/drawing/2014/main" id="{A7E79C9F-AAA9-5AB0-AA64-A91B54140193}"/>
              </a:ext>
            </a:extLst>
          </p:cNvPr>
          <p:cNvSpPr>
            <a:spLocks/>
          </p:cNvSpPr>
          <p:nvPr userDrawn="1"/>
        </p:nvSpPr>
        <p:spPr bwMode="auto">
          <a:xfrm>
            <a:off x="1588" y="2329841"/>
            <a:ext cx="12190412" cy="4603315"/>
          </a:xfrm>
          <a:custGeom>
            <a:avLst/>
            <a:gdLst>
              <a:gd name="T0" fmla="*/ 2282 w 3612"/>
              <a:gd name="T1" fmla="*/ 577 h 816"/>
              <a:gd name="T2" fmla="*/ 0 w 3612"/>
              <a:gd name="T3" fmla="*/ 0 h 816"/>
              <a:gd name="T4" fmla="*/ 0 w 3612"/>
              <a:gd name="T5" fmla="*/ 816 h 816"/>
              <a:gd name="T6" fmla="*/ 3612 w 3612"/>
              <a:gd name="T7" fmla="*/ 816 h 816"/>
              <a:gd name="T8" fmla="*/ 3612 w 3612"/>
              <a:gd name="T9" fmla="*/ 426 h 816"/>
              <a:gd name="T10" fmla="*/ 2282 w 3612"/>
              <a:gd name="T11" fmla="*/ 577 h 816"/>
            </a:gdLst>
            <a:ahLst/>
            <a:cxnLst>
              <a:cxn ang="0">
                <a:pos x="T0" y="T1"/>
              </a:cxn>
              <a:cxn ang="0">
                <a:pos x="T2" y="T3"/>
              </a:cxn>
              <a:cxn ang="0">
                <a:pos x="T4" y="T5"/>
              </a:cxn>
              <a:cxn ang="0">
                <a:pos x="T6" y="T7"/>
              </a:cxn>
              <a:cxn ang="0">
                <a:pos x="T8" y="T9"/>
              </a:cxn>
              <a:cxn ang="0">
                <a:pos x="T10" y="T11"/>
              </a:cxn>
            </a:cxnLst>
            <a:rect l="0" t="0" r="r" b="b"/>
            <a:pathLst>
              <a:path w="3612" h="816">
                <a:moveTo>
                  <a:pt x="2282" y="577"/>
                </a:moveTo>
                <a:cubicBezTo>
                  <a:pt x="1273" y="577"/>
                  <a:pt x="403" y="341"/>
                  <a:pt x="0" y="0"/>
                </a:cubicBezTo>
                <a:cubicBezTo>
                  <a:pt x="0" y="816"/>
                  <a:pt x="0" y="816"/>
                  <a:pt x="0" y="816"/>
                </a:cubicBezTo>
                <a:cubicBezTo>
                  <a:pt x="3612" y="816"/>
                  <a:pt x="3612" y="816"/>
                  <a:pt x="3612" y="816"/>
                </a:cubicBezTo>
                <a:cubicBezTo>
                  <a:pt x="3612" y="426"/>
                  <a:pt x="3612" y="426"/>
                  <a:pt x="3612" y="426"/>
                </a:cubicBezTo>
                <a:cubicBezTo>
                  <a:pt x="3225" y="522"/>
                  <a:pt x="2770" y="577"/>
                  <a:pt x="2282" y="577"/>
                </a:cubicBezTo>
                <a:close/>
              </a:path>
            </a:pathLst>
          </a:custGeom>
          <a:solidFill>
            <a:srgbClr val="F2F2F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noFill/>
              <a:latin typeface="+mn-lt"/>
            </a:endParaRPr>
          </a:p>
        </p:txBody>
      </p:sp>
      <p:sp>
        <p:nvSpPr>
          <p:cNvPr id="8" name="Title 1">
            <a:extLst>
              <a:ext uri="{FF2B5EF4-FFF2-40B4-BE49-F238E27FC236}">
                <a16:creationId xmlns:a16="http://schemas.microsoft.com/office/drawing/2014/main" id="{E2357DB3-EA6B-D41D-BCAA-315A7208B761}"/>
              </a:ext>
            </a:extLst>
          </p:cNvPr>
          <p:cNvSpPr>
            <a:spLocks noGrp="1"/>
          </p:cNvSpPr>
          <p:nvPr>
            <p:ph type="ctrTitle"/>
          </p:nvPr>
        </p:nvSpPr>
        <p:spPr>
          <a:xfrm>
            <a:off x="409671" y="5223529"/>
            <a:ext cx="9144000" cy="973838"/>
          </a:xfrm>
        </p:spPr>
        <p:txBody>
          <a:bodyPr anchor="b"/>
          <a:lstStyle>
            <a:lvl1pPr algn="l">
              <a:defRPr sz="4000">
                <a:solidFill>
                  <a:srgbClr val="04244D"/>
                </a:solidFill>
              </a:defRPr>
            </a:lvl1pPr>
          </a:lstStyle>
          <a:p>
            <a:r>
              <a:rPr lang="en-US"/>
              <a:t>Click to edit Master title style</a:t>
            </a:r>
          </a:p>
        </p:txBody>
      </p:sp>
      <p:sp>
        <p:nvSpPr>
          <p:cNvPr id="12" name="Subtitle 2">
            <a:extLst>
              <a:ext uri="{FF2B5EF4-FFF2-40B4-BE49-F238E27FC236}">
                <a16:creationId xmlns:a16="http://schemas.microsoft.com/office/drawing/2014/main" id="{7DC3E4D2-C54E-58E5-2C64-8492F0905C8E}"/>
              </a:ext>
            </a:extLst>
          </p:cNvPr>
          <p:cNvSpPr>
            <a:spLocks noGrp="1"/>
          </p:cNvSpPr>
          <p:nvPr>
            <p:ph type="subTitle" idx="1"/>
          </p:nvPr>
        </p:nvSpPr>
        <p:spPr>
          <a:xfrm>
            <a:off x="409671" y="6298029"/>
            <a:ext cx="9144000" cy="514602"/>
          </a:xfrm>
        </p:spPr>
        <p:txBody>
          <a:bodyPr/>
          <a:lstStyle>
            <a:lvl1pPr marL="0" indent="0" algn="l">
              <a:buNone/>
              <a:defRPr sz="2400" b="1">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7593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lin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4A377D0-2EF8-96BC-FB62-8947584559E7}"/>
              </a:ext>
            </a:extLst>
          </p:cNvPr>
          <p:cNvSpPr>
            <a:spLocks noGrp="1"/>
          </p:cNvSpPr>
          <p:nvPr>
            <p:ph type="pic" sz="quarter" idx="13"/>
          </p:nvPr>
        </p:nvSpPr>
        <p:spPr bwMode="auto">
          <a:xfrm>
            <a:off x="0" y="0"/>
            <a:ext cx="12192000" cy="5611877"/>
          </a:xfrm>
          <a:custGeom>
            <a:avLst/>
            <a:gdLst>
              <a:gd name="connsiteX0" fmla="*/ 0 w 12192000"/>
              <a:gd name="connsiteY0" fmla="*/ 0 h 5576256"/>
              <a:gd name="connsiteX1" fmla="*/ 12192000 w 12192000"/>
              <a:gd name="connsiteY1" fmla="*/ 0 h 5576256"/>
              <a:gd name="connsiteX2" fmla="*/ 12192000 w 12192000"/>
              <a:gd name="connsiteY2" fmla="*/ 2367918 h 5576256"/>
              <a:gd name="connsiteX3" fmla="*/ 7065412 w 12192000"/>
              <a:gd name="connsiteY3" fmla="*/ 4735665 h 5576256"/>
              <a:gd name="connsiteX4" fmla="*/ 6512589 w 12192000"/>
              <a:gd name="connsiteY4" fmla="*/ 4857927 h 5576256"/>
              <a:gd name="connsiteX5" fmla="*/ 6369306 w 12192000"/>
              <a:gd name="connsiteY5" fmla="*/ 4884269 h 5576256"/>
              <a:gd name="connsiteX6" fmla="*/ 5844548 w 12192000"/>
              <a:gd name="connsiteY6" fmla="*/ 4823655 h 5576256"/>
              <a:gd name="connsiteX7" fmla="*/ 1588 w 12192000"/>
              <a:gd name="connsiteY7" fmla="*/ 1896431 h 5576256"/>
              <a:gd name="connsiteX8" fmla="*/ 1588 w 12192000"/>
              <a:gd name="connsiteY8" fmla="*/ 4046239 h 5576256"/>
              <a:gd name="connsiteX9" fmla="*/ 1588 w 12192000"/>
              <a:gd name="connsiteY9" fmla="*/ 4244940 h 5576256"/>
              <a:gd name="connsiteX10" fmla="*/ 1588 w 12192000"/>
              <a:gd name="connsiteY10" fmla="*/ 4277408 h 5576256"/>
              <a:gd name="connsiteX11" fmla="*/ 1588 w 12192000"/>
              <a:gd name="connsiteY11" fmla="*/ 4424014 h 5576256"/>
              <a:gd name="connsiteX12" fmla="*/ 1588 w 12192000"/>
              <a:gd name="connsiteY12" fmla="*/ 4491546 h 5576256"/>
              <a:gd name="connsiteX13" fmla="*/ 1588 w 12192000"/>
              <a:gd name="connsiteY13" fmla="*/ 4591900 h 5576256"/>
              <a:gd name="connsiteX14" fmla="*/ 1588 w 12192000"/>
              <a:gd name="connsiteY14" fmla="*/ 4689303 h 5576256"/>
              <a:gd name="connsiteX15" fmla="*/ 1588 w 12192000"/>
              <a:gd name="connsiteY15" fmla="*/ 4748958 h 5576256"/>
              <a:gd name="connsiteX16" fmla="*/ 1588 w 12192000"/>
              <a:gd name="connsiteY16" fmla="*/ 4871333 h 5576256"/>
              <a:gd name="connsiteX17" fmla="*/ 1588 w 12192000"/>
              <a:gd name="connsiteY17" fmla="*/ 4895550 h 5576256"/>
              <a:gd name="connsiteX18" fmla="*/ 1588 w 12192000"/>
              <a:gd name="connsiteY18" fmla="*/ 5032036 h 5576256"/>
              <a:gd name="connsiteX19" fmla="*/ 1588 w 12192000"/>
              <a:gd name="connsiteY19" fmla="*/ 5038286 h 5576256"/>
              <a:gd name="connsiteX20" fmla="*/ 1588 w 12192000"/>
              <a:gd name="connsiteY20" fmla="*/ 5158777 h 5576256"/>
              <a:gd name="connsiteX21" fmla="*/ 1588 w 12192000"/>
              <a:gd name="connsiteY21" fmla="*/ 5190815 h 5576256"/>
              <a:gd name="connsiteX22" fmla="*/ 1588 w 12192000"/>
              <a:gd name="connsiteY22" fmla="*/ 5276135 h 5576256"/>
              <a:gd name="connsiteX23" fmla="*/ 1588 w 12192000"/>
              <a:gd name="connsiteY23" fmla="*/ 5329571 h 5576256"/>
              <a:gd name="connsiteX24" fmla="*/ 1588 w 12192000"/>
              <a:gd name="connsiteY24" fmla="*/ 5384470 h 5576256"/>
              <a:gd name="connsiteX25" fmla="*/ 1588 w 12192000"/>
              <a:gd name="connsiteY25" fmla="*/ 5455205 h 5576256"/>
              <a:gd name="connsiteX26" fmla="*/ 1588 w 12192000"/>
              <a:gd name="connsiteY26" fmla="*/ 5484143 h 5576256"/>
              <a:gd name="connsiteX27" fmla="*/ 1588 w 12192000"/>
              <a:gd name="connsiteY27" fmla="*/ 5568370 h 5576256"/>
              <a:gd name="connsiteX28" fmla="*/ 1588 w 12192000"/>
              <a:gd name="connsiteY28" fmla="*/ 5575514 h 5576256"/>
              <a:gd name="connsiteX29" fmla="*/ 1588 w 12192000"/>
              <a:gd name="connsiteY29" fmla="*/ 5576256 h 5576256"/>
              <a:gd name="connsiteX30" fmla="*/ 0 w 12192000"/>
              <a:gd name="connsiteY30" fmla="*/ 5576256 h 557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2000" h="5576256">
                <a:moveTo>
                  <a:pt x="0" y="0"/>
                </a:moveTo>
                <a:lnTo>
                  <a:pt x="12192000" y="0"/>
                </a:lnTo>
                <a:lnTo>
                  <a:pt x="12192000" y="2367918"/>
                </a:lnTo>
                <a:cubicBezTo>
                  <a:pt x="10950009" y="3369815"/>
                  <a:pt x="9141022" y="4240851"/>
                  <a:pt x="7065412" y="4735665"/>
                </a:cubicBezTo>
                <a:cubicBezTo>
                  <a:pt x="6879999" y="4780137"/>
                  <a:pt x="6695641" y="4820871"/>
                  <a:pt x="6512589" y="4857927"/>
                </a:cubicBezTo>
                <a:lnTo>
                  <a:pt x="6369306" y="4884269"/>
                </a:lnTo>
                <a:lnTo>
                  <a:pt x="5844548" y="4823655"/>
                </a:lnTo>
                <a:cubicBezTo>
                  <a:pt x="3252257" y="4462820"/>
                  <a:pt x="1106682" y="3363093"/>
                  <a:pt x="1588" y="1896431"/>
                </a:cubicBezTo>
                <a:cubicBezTo>
                  <a:pt x="1588" y="2782284"/>
                  <a:pt x="1588" y="3486468"/>
                  <a:pt x="1588" y="4046239"/>
                </a:cubicBezTo>
                <a:lnTo>
                  <a:pt x="1588" y="4244940"/>
                </a:lnTo>
                <a:lnTo>
                  <a:pt x="1588" y="4277408"/>
                </a:lnTo>
                <a:lnTo>
                  <a:pt x="1588" y="4424014"/>
                </a:lnTo>
                <a:lnTo>
                  <a:pt x="1588" y="4491546"/>
                </a:lnTo>
                <a:lnTo>
                  <a:pt x="1588" y="4591900"/>
                </a:lnTo>
                <a:lnTo>
                  <a:pt x="1588" y="4689303"/>
                </a:lnTo>
                <a:lnTo>
                  <a:pt x="1588" y="4748958"/>
                </a:lnTo>
                <a:lnTo>
                  <a:pt x="1588" y="4871333"/>
                </a:lnTo>
                <a:lnTo>
                  <a:pt x="1588" y="4895550"/>
                </a:lnTo>
                <a:lnTo>
                  <a:pt x="1588" y="5032036"/>
                </a:lnTo>
                <a:lnTo>
                  <a:pt x="1588" y="5038286"/>
                </a:lnTo>
                <a:lnTo>
                  <a:pt x="1588" y="5158777"/>
                </a:lnTo>
                <a:lnTo>
                  <a:pt x="1588" y="5190815"/>
                </a:lnTo>
                <a:lnTo>
                  <a:pt x="1588" y="5276135"/>
                </a:lnTo>
                <a:lnTo>
                  <a:pt x="1588" y="5329571"/>
                </a:lnTo>
                <a:lnTo>
                  <a:pt x="1588" y="5384470"/>
                </a:lnTo>
                <a:lnTo>
                  <a:pt x="1588" y="5455205"/>
                </a:lnTo>
                <a:lnTo>
                  <a:pt x="1588" y="5484143"/>
                </a:lnTo>
                <a:lnTo>
                  <a:pt x="1588" y="5568370"/>
                </a:lnTo>
                <a:lnTo>
                  <a:pt x="1588" y="5575514"/>
                </a:lnTo>
                <a:lnTo>
                  <a:pt x="1588" y="5576256"/>
                </a:lnTo>
                <a:lnTo>
                  <a:pt x="0" y="5576256"/>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10" name="Freeform 15">
            <a:extLst>
              <a:ext uri="{FF2B5EF4-FFF2-40B4-BE49-F238E27FC236}">
                <a16:creationId xmlns:a16="http://schemas.microsoft.com/office/drawing/2014/main" id="{50D3835E-7CD8-314E-2DCD-9E7B72660F96}"/>
              </a:ext>
            </a:extLst>
          </p:cNvPr>
          <p:cNvSpPr>
            <a:spLocks/>
          </p:cNvSpPr>
          <p:nvPr userDrawn="1"/>
        </p:nvSpPr>
        <p:spPr bwMode="auto">
          <a:xfrm>
            <a:off x="1588" y="2231049"/>
            <a:ext cx="12190412" cy="4100859"/>
          </a:xfrm>
          <a:custGeom>
            <a:avLst/>
            <a:gdLst>
              <a:gd name="T0" fmla="*/ 2093 w 3612"/>
              <a:gd name="T1" fmla="*/ 579 h 941"/>
              <a:gd name="T2" fmla="*/ 0 w 3612"/>
              <a:gd name="T3" fmla="*/ 459 h 941"/>
              <a:gd name="T4" fmla="*/ 0 w 3612"/>
              <a:gd name="T5" fmla="*/ 941 h 941"/>
              <a:gd name="T6" fmla="*/ 3612 w 3612"/>
              <a:gd name="T7" fmla="*/ 941 h 941"/>
              <a:gd name="T8" fmla="*/ 3612 w 3612"/>
              <a:gd name="T9" fmla="*/ 0 h 941"/>
              <a:gd name="T10" fmla="*/ 2093 w 3612"/>
              <a:gd name="T11" fmla="*/ 579 h 941"/>
            </a:gdLst>
            <a:ahLst/>
            <a:cxnLst>
              <a:cxn ang="0">
                <a:pos x="T0" y="T1"/>
              </a:cxn>
              <a:cxn ang="0">
                <a:pos x="T2" y="T3"/>
              </a:cxn>
              <a:cxn ang="0">
                <a:pos x="T4" y="T5"/>
              </a:cxn>
              <a:cxn ang="0">
                <a:pos x="T6" y="T7"/>
              </a:cxn>
              <a:cxn ang="0">
                <a:pos x="T8" y="T9"/>
              </a:cxn>
              <a:cxn ang="0">
                <a:pos x="T10" y="T11"/>
              </a:cxn>
            </a:cxnLst>
            <a:rect l="0" t="0" r="r" b="b"/>
            <a:pathLst>
              <a:path w="3612" h="941">
                <a:moveTo>
                  <a:pt x="2093" y="579"/>
                </a:moveTo>
                <a:cubicBezTo>
                  <a:pt x="1214" y="753"/>
                  <a:pt x="415" y="693"/>
                  <a:pt x="0" y="459"/>
                </a:cubicBezTo>
                <a:cubicBezTo>
                  <a:pt x="0" y="941"/>
                  <a:pt x="0" y="941"/>
                  <a:pt x="0" y="941"/>
                </a:cubicBezTo>
                <a:cubicBezTo>
                  <a:pt x="3612" y="941"/>
                  <a:pt x="3612" y="941"/>
                  <a:pt x="3612" y="941"/>
                </a:cubicBezTo>
                <a:cubicBezTo>
                  <a:pt x="3612" y="0"/>
                  <a:pt x="3612" y="0"/>
                  <a:pt x="3612" y="0"/>
                </a:cubicBezTo>
                <a:cubicBezTo>
                  <a:pt x="3244" y="245"/>
                  <a:pt x="2708" y="458"/>
                  <a:pt x="2093" y="579"/>
                </a:cubicBezTo>
                <a:close/>
              </a:path>
            </a:pathLst>
          </a:custGeom>
          <a:solidFill>
            <a:schemeClr val="tx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sp>
        <p:nvSpPr>
          <p:cNvPr id="7" name="Freeform: Shape 6">
            <a:extLst>
              <a:ext uri="{FF2B5EF4-FFF2-40B4-BE49-F238E27FC236}">
                <a16:creationId xmlns:a16="http://schemas.microsoft.com/office/drawing/2014/main" id="{5F1F4653-386F-960B-EBD7-736851CF0D8C}"/>
              </a:ext>
            </a:extLst>
          </p:cNvPr>
          <p:cNvSpPr/>
          <p:nvPr userDrawn="1"/>
        </p:nvSpPr>
        <p:spPr bwMode="auto">
          <a:xfrm>
            <a:off x="0" y="1728593"/>
            <a:ext cx="12192000" cy="5129407"/>
          </a:xfrm>
          <a:custGeom>
            <a:avLst/>
            <a:gdLst>
              <a:gd name="connsiteX0" fmla="*/ 1588 w 12192000"/>
              <a:gd name="connsiteY0" fmla="*/ 0 h 5129407"/>
              <a:gd name="connsiteX1" fmla="*/ 7703283 w 12192000"/>
              <a:gd name="connsiteY1" fmla="*/ 3255040 h 5129407"/>
              <a:gd name="connsiteX2" fmla="*/ 12192000 w 12192000"/>
              <a:gd name="connsiteY2" fmla="*/ 2403201 h 5129407"/>
              <a:gd name="connsiteX3" fmla="*/ 12192000 w 12192000"/>
              <a:gd name="connsiteY3" fmla="*/ 4603315 h 5129407"/>
              <a:gd name="connsiteX4" fmla="*/ 12190412 w 12192000"/>
              <a:gd name="connsiteY4" fmla="*/ 4603315 h 5129407"/>
              <a:gd name="connsiteX5" fmla="*/ 12190412 w 12192000"/>
              <a:gd name="connsiteY5" fmla="*/ 5129407 h 5129407"/>
              <a:gd name="connsiteX6" fmla="*/ 0 w 12192000"/>
              <a:gd name="connsiteY6" fmla="*/ 5129407 h 5129407"/>
              <a:gd name="connsiteX7" fmla="*/ 0 w 12192000"/>
              <a:gd name="connsiteY7" fmla="*/ 3847663 h 5129407"/>
              <a:gd name="connsiteX8" fmla="*/ 1588 w 12192000"/>
              <a:gd name="connsiteY8" fmla="*/ 3847663 h 5129407"/>
              <a:gd name="connsiteX9" fmla="*/ 1588 w 12192000"/>
              <a:gd name="connsiteY9" fmla="*/ 3784024 h 5129407"/>
              <a:gd name="connsiteX10" fmla="*/ 1588 w 12192000"/>
              <a:gd name="connsiteY10" fmla="*/ 0 h 51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5129407">
                <a:moveTo>
                  <a:pt x="1588" y="0"/>
                </a:moveTo>
                <a:cubicBezTo>
                  <a:pt x="1361703" y="1923689"/>
                  <a:pt x="4297932" y="3255040"/>
                  <a:pt x="7703283" y="3255040"/>
                </a:cubicBezTo>
                <a:cubicBezTo>
                  <a:pt x="9350271" y="3255040"/>
                  <a:pt x="10885884" y="2944768"/>
                  <a:pt x="12192000" y="2403201"/>
                </a:cubicBezTo>
                <a:cubicBezTo>
                  <a:pt x="12192000" y="2403201"/>
                  <a:pt x="12192000" y="2403201"/>
                  <a:pt x="12192000" y="4603315"/>
                </a:cubicBezTo>
                <a:lnTo>
                  <a:pt x="12190412" y="4603315"/>
                </a:lnTo>
                <a:lnTo>
                  <a:pt x="12190412" y="5129407"/>
                </a:lnTo>
                <a:lnTo>
                  <a:pt x="0" y="5129407"/>
                </a:lnTo>
                <a:lnTo>
                  <a:pt x="0" y="3847663"/>
                </a:lnTo>
                <a:lnTo>
                  <a:pt x="1588" y="3847663"/>
                </a:lnTo>
                <a:lnTo>
                  <a:pt x="1588" y="3784024"/>
                </a:lnTo>
                <a:cubicBezTo>
                  <a:pt x="1588" y="3146797"/>
                  <a:pt x="1588" y="2013950"/>
                  <a:pt x="1588" y="0"/>
                </a:cubicBezTo>
                <a:close/>
              </a:path>
            </a:pathLst>
          </a:custGeom>
          <a:solidFill>
            <a:srgbClr val="F2F2F2"/>
          </a:solidFill>
          <a:ln>
            <a:noFill/>
          </a:ln>
          <a:effectLst>
            <a:outerShdw blurRad="50800" dist="38100" dir="16200000" rotWithShape="0">
              <a:prstClr val="black">
                <a:alpha val="25000"/>
              </a:prstClr>
            </a:outerShdw>
          </a:effectLst>
        </p:spPr>
        <p:txBody>
          <a:bodyPr wrap="square" rtlCol="0" anchor="ctr">
            <a:noAutofit/>
          </a:bodyPr>
          <a:lstStyle/>
          <a:p>
            <a:pPr algn="l" eaLnBrk="1" fontAlgn="auto" hangingPunct="1">
              <a:spcBef>
                <a:spcPts val="0"/>
              </a:spcBef>
              <a:spcAft>
                <a:spcPts val="0"/>
              </a:spcAft>
            </a:pPr>
            <a:endParaRPr lang="en-US">
              <a:latin typeface="+mn-lt"/>
            </a:endParaRPr>
          </a:p>
        </p:txBody>
      </p:sp>
      <p:sp>
        <p:nvSpPr>
          <p:cNvPr id="2" name="Title 1"/>
          <p:cNvSpPr>
            <a:spLocks noGrp="1"/>
          </p:cNvSpPr>
          <p:nvPr>
            <p:ph type="ctrTitle"/>
          </p:nvPr>
        </p:nvSpPr>
        <p:spPr>
          <a:xfrm>
            <a:off x="409671" y="5044714"/>
            <a:ext cx="9144000" cy="1207945"/>
          </a:xfrm>
        </p:spPr>
        <p:txBody>
          <a:bodyPr anchor="t"/>
          <a:lstStyle>
            <a:lvl1pPr algn="l">
              <a:defRPr sz="4000">
                <a:solidFill>
                  <a:srgbClr val="04244D"/>
                </a:solidFill>
              </a:defRPr>
            </a:lvl1pPr>
          </a:lstStyle>
          <a:p>
            <a:r>
              <a:rPr lang="en-US"/>
              <a:t>Click to edit Master title style</a:t>
            </a:r>
          </a:p>
        </p:txBody>
      </p:sp>
      <p:sp>
        <p:nvSpPr>
          <p:cNvPr id="3" name="Subtitle 2"/>
          <p:cNvSpPr>
            <a:spLocks noGrp="1"/>
          </p:cNvSpPr>
          <p:nvPr>
            <p:ph type="subTitle" idx="1"/>
          </p:nvPr>
        </p:nvSpPr>
        <p:spPr>
          <a:xfrm>
            <a:off x="409671" y="6298029"/>
            <a:ext cx="9144000" cy="514602"/>
          </a:xfrm>
        </p:spPr>
        <p:txBody>
          <a:bodyPr/>
          <a:lstStyle>
            <a:lvl1pPr marL="0" indent="0" algn="l">
              <a:buNone/>
              <a:defRPr sz="2400" b="1">
                <a:latin typeface="Arial Narrow" panose="020B06060202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09338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Full-body text">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80D44FBB-D53B-8C99-9DAE-5521D31A66BB}"/>
              </a:ext>
              <a:ext uri="{C183D7F6-B498-43B3-948B-1728B52AA6E4}">
                <adec:decorative xmlns:adec="http://schemas.microsoft.com/office/drawing/2017/decorative" val="1"/>
              </a:ext>
            </a:extLst>
          </p:cNvPr>
          <p:cNvSpPr>
            <a:spLocks/>
          </p:cNvSpPr>
          <p:nvPr userDrawn="1"/>
        </p:nvSpPr>
        <p:spPr bwMode="auto">
          <a:xfrm>
            <a:off x="9767888" y="4114800"/>
            <a:ext cx="2447925"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5" name="Freeform 12">
            <a:extLst>
              <a:ext uri="{FF2B5EF4-FFF2-40B4-BE49-F238E27FC236}">
                <a16:creationId xmlns:a16="http://schemas.microsoft.com/office/drawing/2014/main" id="{00C923D4-A89F-38A5-FAE7-392FCF64C057}"/>
              </a:ext>
              <a:ext uri="{C183D7F6-B498-43B3-948B-1728B52AA6E4}">
                <adec:decorative xmlns:adec="http://schemas.microsoft.com/office/drawing/2017/decorative" val="1"/>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6" name="Freeform 9">
            <a:extLst>
              <a:ext uri="{FF2B5EF4-FFF2-40B4-BE49-F238E27FC236}">
                <a16:creationId xmlns:a16="http://schemas.microsoft.com/office/drawing/2014/main" id="{473D8217-6E29-F4C0-81DF-44BF8529ED1A}"/>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7" name="Freeform 10">
            <a:extLst>
              <a:ext uri="{FF2B5EF4-FFF2-40B4-BE49-F238E27FC236}">
                <a16:creationId xmlns:a16="http://schemas.microsoft.com/office/drawing/2014/main" id="{1F5B6C3D-4FBF-19F9-110E-81B7D88DD861}"/>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977096" y="787078"/>
            <a:ext cx="10515600"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977096" y="1825625"/>
            <a:ext cx="10515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a:extLst>
              <a:ext uri="{FF2B5EF4-FFF2-40B4-BE49-F238E27FC236}">
                <a16:creationId xmlns:a16="http://schemas.microsoft.com/office/drawing/2014/main" id="{7948ECDD-1077-6326-7AE5-5237ECA94A6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BCBC62F-5905-4B4B-B46E-5E7DB49F4926}" type="datetime1">
              <a:rPr lang="en-US"/>
              <a:pPr>
                <a:defRPr/>
              </a:pPr>
              <a:t>8/12/2026</a:t>
            </a:fld>
            <a:endParaRPr lang="en-US"/>
          </a:p>
        </p:txBody>
      </p:sp>
      <p:sp>
        <p:nvSpPr>
          <p:cNvPr id="10" name="Footer Placeholder 4">
            <a:extLst>
              <a:ext uri="{FF2B5EF4-FFF2-40B4-BE49-F238E27FC236}">
                <a16:creationId xmlns:a16="http://schemas.microsoft.com/office/drawing/2014/main" id="{0CD54A7C-CDEF-38FB-08F6-5F94D3BA116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4C14D888-6D26-DC8E-AA5D-A26CF2E8E2DE}"/>
              </a:ext>
            </a:extLst>
          </p:cNvPr>
          <p:cNvSpPr>
            <a:spLocks noGrp="1"/>
          </p:cNvSpPr>
          <p:nvPr>
            <p:ph type="sldNum" sz="quarter" idx="12"/>
          </p:nvPr>
        </p:nvSpPr>
        <p:spPr>
          <a:xfrm>
            <a:off x="11039475" y="6003925"/>
            <a:ext cx="1111250" cy="365125"/>
          </a:xfrm>
          <a:prstGeom prst="rect">
            <a:avLst/>
          </a:prstGeom>
        </p:spPr>
        <p:txBody>
          <a:bodyPr/>
          <a:lstStyle>
            <a:lvl1pPr algn="r">
              <a:defRPr sz="1200" b="1" smtClean="0">
                <a:solidFill>
                  <a:schemeClr val="bg1"/>
                </a:solidFill>
                <a:latin typeface="+mj-lt"/>
              </a:defRPr>
            </a:lvl1pPr>
          </a:lstStyle>
          <a:p>
            <a:pPr>
              <a:defRPr/>
            </a:pPr>
            <a:fld id="{05652D95-3249-4283-BA00-727613A0C412}" type="slidenum">
              <a:rPr lang="en-US" altLang="en-US" smtClean="0"/>
              <a:pPr>
                <a:defRPr/>
              </a:pPr>
              <a:t>‹#›</a:t>
            </a:fld>
            <a:endParaRPr lang="en-US" altLang="en-US"/>
          </a:p>
        </p:txBody>
      </p:sp>
    </p:spTree>
    <p:extLst>
      <p:ext uri="{BB962C8B-B14F-4D97-AF65-F5344CB8AC3E}">
        <p14:creationId xmlns:p14="http://schemas.microsoft.com/office/powerpoint/2010/main" val="13987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arter-text bottom">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5D9D9CA-C3FF-B21C-8F52-375596DE7131}"/>
              </a:ext>
            </a:extLst>
          </p:cNvPr>
          <p:cNvSpPr>
            <a:spLocks noGrp="1"/>
          </p:cNvSpPr>
          <p:nvPr>
            <p:ph type="pic" sz="quarter" idx="13"/>
          </p:nvPr>
        </p:nvSpPr>
        <p:spPr bwMode="auto">
          <a:xfrm>
            <a:off x="-1587" y="3019"/>
            <a:ext cx="12192000" cy="4509796"/>
          </a:xfrm>
          <a:custGeom>
            <a:avLst/>
            <a:gdLst>
              <a:gd name="connsiteX0" fmla="*/ 0 w 12192000"/>
              <a:gd name="connsiteY0" fmla="*/ 0 h 4509796"/>
              <a:gd name="connsiteX1" fmla="*/ 12192000 w 12192000"/>
              <a:gd name="connsiteY1" fmla="*/ 0 h 4509796"/>
              <a:gd name="connsiteX2" fmla="*/ 12192000 w 12192000"/>
              <a:gd name="connsiteY2" fmla="*/ 3960676 h 4509796"/>
              <a:gd name="connsiteX3" fmla="*/ 7703282 w 12192000"/>
              <a:gd name="connsiteY3" fmla="*/ 4470946 h 4509796"/>
              <a:gd name="connsiteX4" fmla="*/ 1587 w 12192000"/>
              <a:gd name="connsiteY4" fmla="*/ 2521106 h 4509796"/>
              <a:gd name="connsiteX5" fmla="*/ 1587 w 12192000"/>
              <a:gd name="connsiteY5" fmla="*/ 4442260 h 4509796"/>
              <a:gd name="connsiteX6" fmla="*/ 1587 w 12192000"/>
              <a:gd name="connsiteY6" fmla="*/ 4509796 h 4509796"/>
              <a:gd name="connsiteX7" fmla="*/ 0 w 12192000"/>
              <a:gd name="connsiteY7" fmla="*/ 4509796 h 450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509796">
                <a:moveTo>
                  <a:pt x="0" y="0"/>
                </a:moveTo>
                <a:lnTo>
                  <a:pt x="12192000" y="0"/>
                </a:lnTo>
                <a:lnTo>
                  <a:pt x="12192000" y="3960676"/>
                </a:lnTo>
                <a:cubicBezTo>
                  <a:pt x="10885884" y="4285086"/>
                  <a:pt x="9350270" y="4470946"/>
                  <a:pt x="7703282" y="4470946"/>
                </a:cubicBezTo>
                <a:cubicBezTo>
                  <a:pt x="4297932" y="4470946"/>
                  <a:pt x="1361702" y="3673438"/>
                  <a:pt x="1587" y="2521106"/>
                </a:cubicBezTo>
                <a:cubicBezTo>
                  <a:pt x="1587" y="3425906"/>
                  <a:pt x="1587" y="4033819"/>
                  <a:pt x="1587" y="4442260"/>
                </a:cubicBezTo>
                <a:lnTo>
                  <a:pt x="1587" y="4509796"/>
                </a:lnTo>
                <a:lnTo>
                  <a:pt x="0" y="4509796"/>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p>
            <a:pPr lvl="0"/>
            <a:endParaRPr lang="en-US" noProof="0"/>
          </a:p>
        </p:txBody>
      </p:sp>
      <p:sp>
        <p:nvSpPr>
          <p:cNvPr id="14" name="Freeform 16">
            <a:extLst>
              <a:ext uri="{FF2B5EF4-FFF2-40B4-BE49-F238E27FC236}">
                <a16:creationId xmlns:a16="http://schemas.microsoft.com/office/drawing/2014/main" id="{5A834320-DC58-7124-237C-98285E20D901}"/>
              </a:ext>
              <a:ext uri="{C183D7F6-B498-43B3-948B-1728B52AA6E4}">
                <adec:decorative xmlns:adec="http://schemas.microsoft.com/office/drawing/2017/decorative" val="1"/>
              </a:ext>
            </a:extLst>
          </p:cNvPr>
          <p:cNvSpPr>
            <a:spLocks/>
          </p:cNvSpPr>
          <p:nvPr userDrawn="1"/>
        </p:nvSpPr>
        <p:spPr bwMode="auto">
          <a:xfrm>
            <a:off x="0" y="2524125"/>
            <a:ext cx="12190413" cy="213995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rgbClr val="F2F2F2"/>
          </a:solidFill>
          <a:ln>
            <a:noFill/>
          </a:ln>
          <a:effectLst>
            <a:outerShdw blurRad="50800" dist="38100" dir="16200000" rotWithShape="0">
              <a:prstClr val="black">
                <a:alpha val="25000"/>
              </a:prstClr>
            </a:outerShdw>
          </a:effectLst>
        </p:spPr>
        <p:txBody>
          <a:bodyPr/>
          <a:lstStyle/>
          <a:p>
            <a:pPr eaLnBrk="1" fontAlgn="auto" hangingPunct="1">
              <a:spcBef>
                <a:spcPts val="0"/>
              </a:spcBef>
              <a:spcAft>
                <a:spcPts val="0"/>
              </a:spcAft>
              <a:defRPr/>
            </a:pPr>
            <a:endParaRPr lang="en-US">
              <a:latin typeface="+mn-lt"/>
            </a:endParaRPr>
          </a:p>
        </p:txBody>
      </p:sp>
      <p:grpSp>
        <p:nvGrpSpPr>
          <p:cNvPr id="4" name="Group 6">
            <a:extLst>
              <a:ext uri="{FF2B5EF4-FFF2-40B4-BE49-F238E27FC236}">
                <a16:creationId xmlns:a16="http://schemas.microsoft.com/office/drawing/2014/main" id="{E00A51D6-90F2-A96D-8B6A-2F30AED20655}"/>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2"/>
          </a:solidFill>
        </p:grpSpPr>
        <p:sp>
          <p:nvSpPr>
            <p:cNvPr id="5" name="Freeform 11">
              <a:extLst>
                <a:ext uri="{FF2B5EF4-FFF2-40B4-BE49-F238E27FC236}">
                  <a16:creationId xmlns:a16="http://schemas.microsoft.com/office/drawing/2014/main" id="{DD3430E9-3259-BC1E-1CC0-20A87C29B914}"/>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2">
              <a:extLst>
                <a:ext uri="{FF2B5EF4-FFF2-40B4-BE49-F238E27FC236}">
                  <a16:creationId xmlns:a16="http://schemas.microsoft.com/office/drawing/2014/main" id="{96F12D6B-63CC-2B63-DA2F-59339241A40F}"/>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 name="Content Placeholder 2"/>
          <p:cNvSpPr>
            <a:spLocks noGrp="1"/>
          </p:cNvSpPr>
          <p:nvPr>
            <p:ph idx="1"/>
          </p:nvPr>
        </p:nvSpPr>
        <p:spPr>
          <a:xfrm>
            <a:off x="346509" y="5249603"/>
            <a:ext cx="11007291" cy="120566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0549DDAA-32EC-75EF-C9F2-C2B26534650F}"/>
              </a:ext>
            </a:extLst>
          </p:cNvPr>
          <p:cNvSpPr>
            <a:spLocks noGrp="1"/>
          </p:cNvSpPr>
          <p:nvPr>
            <p:ph type="dt" sz="half" idx="14"/>
          </p:nvPr>
        </p:nvSpPr>
        <p:spPr>
          <a:xfrm>
            <a:off x="838200" y="6356350"/>
            <a:ext cx="2743200" cy="365125"/>
          </a:xfrm>
          <a:prstGeom prst="rect">
            <a:avLst/>
          </a:prstGeom>
        </p:spPr>
        <p:txBody>
          <a:bodyPr/>
          <a:lstStyle>
            <a:lvl1pPr>
              <a:defRPr/>
            </a:lvl1pPr>
          </a:lstStyle>
          <a:p>
            <a:pPr>
              <a:defRPr/>
            </a:pPr>
            <a:fld id="{442A1D2B-61BD-4B4E-AB98-306F181558D9}" type="datetime1">
              <a:rPr lang="en-US"/>
              <a:pPr>
                <a:defRPr/>
              </a:pPr>
              <a:t>8/12/2026</a:t>
            </a:fld>
            <a:endParaRPr lang="en-US"/>
          </a:p>
        </p:txBody>
      </p:sp>
      <p:sp>
        <p:nvSpPr>
          <p:cNvPr id="9" name="Footer Placeholder 4">
            <a:extLst>
              <a:ext uri="{FF2B5EF4-FFF2-40B4-BE49-F238E27FC236}">
                <a16:creationId xmlns:a16="http://schemas.microsoft.com/office/drawing/2014/main" id="{597A03E5-2194-DE74-D49A-A865E80139AB}"/>
              </a:ext>
            </a:extLst>
          </p:cNvPr>
          <p:cNvSpPr>
            <a:spLocks noGrp="1"/>
          </p:cNvSpPr>
          <p:nvPr>
            <p:ph type="ftr" sz="quarter" idx="15"/>
          </p:nvPr>
        </p:nvSpPr>
        <p:spPr>
          <a:xfrm>
            <a:off x="4038600" y="6356350"/>
            <a:ext cx="4114800" cy="365125"/>
          </a:xfrm>
          <a:prstGeom prst="rect">
            <a:avLst/>
          </a:prstGeom>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F13868C8-697F-C029-A780-F97D76B986A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
        <p:nvSpPr>
          <p:cNvPr id="2" name="Title 1"/>
          <p:cNvSpPr>
            <a:spLocks noGrp="1"/>
          </p:cNvSpPr>
          <p:nvPr>
            <p:ph type="title"/>
          </p:nvPr>
        </p:nvSpPr>
        <p:spPr>
          <a:xfrm>
            <a:off x="346509" y="4470268"/>
            <a:ext cx="11007291" cy="650272"/>
          </a:xfrm>
        </p:spPr>
        <p:txBody>
          <a:bodyPr/>
          <a:lstStyle>
            <a:lvl1pPr algn="l">
              <a:defRPr b="1">
                <a:latin typeface="Arial Narrow" panose="020B0606020202030204" pitchFamily="34" charset="0"/>
              </a:defRPr>
            </a:lvl1pPr>
          </a:lstStyle>
          <a:p>
            <a:r>
              <a:rPr lang="en-US"/>
              <a:t>Click to edit Master title style</a:t>
            </a:r>
          </a:p>
        </p:txBody>
      </p:sp>
    </p:spTree>
    <p:extLst>
      <p:ext uri="{BB962C8B-B14F-4D97-AF65-F5344CB8AC3E}">
        <p14:creationId xmlns:p14="http://schemas.microsoft.com/office/powerpoint/2010/main" val="1740784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text right">
    <p:spTree>
      <p:nvGrpSpPr>
        <p:cNvPr id="1" name=""/>
        <p:cNvGrpSpPr/>
        <p:nvPr/>
      </p:nvGrpSpPr>
      <p:grpSpPr>
        <a:xfrm>
          <a:off x="0" y="0"/>
          <a:ext cx="0" cy="0"/>
          <a:chOff x="0" y="0"/>
          <a:chExt cx="0" cy="0"/>
        </a:xfrm>
      </p:grpSpPr>
      <p:grpSp>
        <p:nvGrpSpPr>
          <p:cNvPr id="4" name="Group 6">
            <a:extLst>
              <a:ext uri="{FF2B5EF4-FFF2-40B4-BE49-F238E27FC236}">
                <a16:creationId xmlns:a16="http://schemas.microsoft.com/office/drawing/2014/main" id="{E7518A55-CB26-EAAA-B8AD-7D637D1E8592}"/>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1"/>
          </a:solidFill>
        </p:grpSpPr>
        <p:sp>
          <p:nvSpPr>
            <p:cNvPr id="5" name="Freeform 11">
              <a:extLst>
                <a:ext uri="{FF2B5EF4-FFF2-40B4-BE49-F238E27FC236}">
                  <a16:creationId xmlns:a16="http://schemas.microsoft.com/office/drawing/2014/main" id="{16784342-8834-0B62-0094-7582C8FD5521}"/>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2">
              <a:extLst>
                <a:ext uri="{FF2B5EF4-FFF2-40B4-BE49-F238E27FC236}">
                  <a16:creationId xmlns:a16="http://schemas.microsoft.com/office/drawing/2014/main" id="{508242EF-DDC5-2E29-5B6B-EAF0737F5C9E}"/>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title"/>
          </p:nvPr>
        </p:nvSpPr>
        <p:spPr>
          <a:xfrm>
            <a:off x="6013232" y="787078"/>
            <a:ext cx="6008722"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6013232" y="1825625"/>
            <a:ext cx="600872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5">
            <a:extLst>
              <a:ext uri="{FF2B5EF4-FFF2-40B4-BE49-F238E27FC236}">
                <a16:creationId xmlns:a16="http://schemas.microsoft.com/office/drawing/2014/main" id="{AC764714-5E6C-307D-49FF-0A68ACAE5A7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615003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lf-text lef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C40FE31-3474-BF49-5D77-332CBD586DF8}"/>
              </a:ext>
            </a:extLst>
          </p:cNvPr>
          <p:cNvSpPr>
            <a:spLocks noGrp="1"/>
          </p:cNvSpPr>
          <p:nvPr>
            <p:ph type="pic" sz="quarter" idx="13"/>
          </p:nvPr>
        </p:nvSpPr>
        <p:spPr bwMode="auto">
          <a:xfrm>
            <a:off x="6385850" y="-1"/>
            <a:ext cx="5806149" cy="6869113"/>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noAutofit/>
          </a:bodyPr>
          <a:lstStyle>
            <a:lvl1pPr algn="r">
              <a:defRPr/>
            </a:lvl1pPr>
          </a:lstStyle>
          <a:p>
            <a:pPr lvl="0"/>
            <a:endParaRPr lang="en-US" noProof="0"/>
          </a:p>
        </p:txBody>
      </p:sp>
      <p:sp>
        <p:nvSpPr>
          <p:cNvPr id="2" name="Title 1"/>
          <p:cNvSpPr>
            <a:spLocks noGrp="1"/>
          </p:cNvSpPr>
          <p:nvPr>
            <p:ph type="title"/>
          </p:nvPr>
        </p:nvSpPr>
        <p:spPr>
          <a:xfrm>
            <a:off x="260615" y="787078"/>
            <a:ext cx="6008722"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260615" y="1825625"/>
            <a:ext cx="600872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reeform 9">
            <a:extLst>
              <a:ext uri="{FF2B5EF4-FFF2-40B4-BE49-F238E27FC236}">
                <a16:creationId xmlns:a16="http://schemas.microsoft.com/office/drawing/2014/main" id="{CA8E5D06-C265-0EF6-6C1B-7FEBB3D63D6F}"/>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19" name="Freeform 10">
            <a:extLst>
              <a:ext uri="{FF2B5EF4-FFF2-40B4-BE49-F238E27FC236}">
                <a16:creationId xmlns:a16="http://schemas.microsoft.com/office/drawing/2014/main" id="{10528414-0247-9B1D-5A21-CB5B2C97B280}"/>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7" name="Freeform 13">
            <a:extLst>
              <a:ext uri="{FF2B5EF4-FFF2-40B4-BE49-F238E27FC236}">
                <a16:creationId xmlns:a16="http://schemas.microsoft.com/office/drawing/2014/main" id="{D3A00DF5-B396-0C9C-1EFA-C36CC7A781D7}"/>
              </a:ext>
              <a:ext uri="{C183D7F6-B498-43B3-948B-1728B52AA6E4}">
                <adec:decorative xmlns:adec="http://schemas.microsoft.com/office/drawing/2017/decorative" val="1"/>
              </a:ext>
            </a:extLst>
          </p:cNvPr>
          <p:cNvSpPr>
            <a:spLocks/>
          </p:cNvSpPr>
          <p:nvPr userDrawn="1"/>
        </p:nvSpPr>
        <p:spPr bwMode="auto">
          <a:xfrm rot="5797020" flipH="1">
            <a:off x="4257013" y="2001322"/>
            <a:ext cx="5634037" cy="1420813"/>
          </a:xfrm>
          <a:custGeom>
            <a:avLst/>
            <a:gdLst>
              <a:gd name="connsiteX0" fmla="*/ 0 w 6222108"/>
              <a:gd name="connsiteY0" fmla="*/ 718412 h 1570439"/>
              <a:gd name="connsiteX1" fmla="*/ 0 w 6222108"/>
              <a:gd name="connsiteY1" fmla="*/ 999647 h 1570439"/>
              <a:gd name="connsiteX2" fmla="*/ 0 w 6222108"/>
              <a:gd name="connsiteY2" fmla="*/ 1077525 h 1570439"/>
              <a:gd name="connsiteX3" fmla="*/ 4249092 w 6222108"/>
              <a:gd name="connsiteY3" fmla="*/ 1570439 h 1570439"/>
              <a:gd name="connsiteX4" fmla="*/ 4301319 w 6222108"/>
              <a:gd name="connsiteY4" fmla="*/ 1570439 h 1570439"/>
              <a:gd name="connsiteX5" fmla="*/ 6035848 w 6222108"/>
              <a:gd name="connsiteY5" fmla="*/ 1570439 h 1570439"/>
              <a:gd name="connsiteX6" fmla="*/ 6039930 w 6222108"/>
              <a:gd name="connsiteY6" fmla="*/ 1570439 h 1570439"/>
              <a:gd name="connsiteX7" fmla="*/ 6222108 w 6222108"/>
              <a:gd name="connsiteY7" fmla="*/ 0 h 1570439"/>
              <a:gd name="connsiteX8" fmla="*/ 6114835 w 6222108"/>
              <a:gd name="connsiteY8" fmla="*/ 66589 h 1570439"/>
              <a:gd name="connsiteX9" fmla="*/ 3692223 w 6222108"/>
              <a:gd name="connsiteY9" fmla="*/ 930535 h 1570439"/>
              <a:gd name="connsiteX10" fmla="*/ 0 w 6222108"/>
              <a:gd name="connsiteY10" fmla="*/ 718412 h 157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22108" h="1570439">
                <a:moveTo>
                  <a:pt x="0" y="718412"/>
                </a:moveTo>
                <a:cubicBezTo>
                  <a:pt x="0" y="824915"/>
                  <a:pt x="0" y="918105"/>
                  <a:pt x="0" y="999647"/>
                </a:cubicBezTo>
                <a:lnTo>
                  <a:pt x="0" y="1077525"/>
                </a:lnTo>
                <a:lnTo>
                  <a:pt x="4249092" y="1570439"/>
                </a:lnTo>
                <a:lnTo>
                  <a:pt x="4301319" y="1570439"/>
                </a:lnTo>
                <a:cubicBezTo>
                  <a:pt x="5242476" y="1570439"/>
                  <a:pt x="5755834" y="1570439"/>
                  <a:pt x="6035848" y="1570439"/>
                </a:cubicBezTo>
                <a:lnTo>
                  <a:pt x="6039930" y="1570439"/>
                </a:lnTo>
                <a:lnTo>
                  <a:pt x="6222108" y="0"/>
                </a:lnTo>
                <a:lnTo>
                  <a:pt x="6114835" y="66589"/>
                </a:lnTo>
                <a:cubicBezTo>
                  <a:pt x="5484117" y="431715"/>
                  <a:pt x="4641520" y="743381"/>
                  <a:pt x="3692223" y="930535"/>
                </a:cubicBezTo>
                <a:cubicBezTo>
                  <a:pt x="2141596" y="1238113"/>
                  <a:pt x="732094" y="1132052"/>
                  <a:pt x="0" y="718412"/>
                </a:cubicBezTo>
                <a:close/>
              </a:path>
            </a:pathLst>
          </a:custGeom>
          <a:solidFill>
            <a:schemeClr val="tx1"/>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78499917-10DC-E158-CAA7-FB8FACED833A}"/>
              </a:ext>
              <a:ext uri="{C183D7F6-B498-43B3-948B-1728B52AA6E4}">
                <adec:decorative xmlns:adec="http://schemas.microsoft.com/office/drawing/2017/decorative" val="1"/>
              </a:ext>
            </a:extLst>
          </p:cNvPr>
          <p:cNvSpPr>
            <a:spLocks/>
          </p:cNvSpPr>
          <p:nvPr userDrawn="1"/>
        </p:nvSpPr>
        <p:spPr bwMode="auto">
          <a:xfrm rot="5400000" flipH="1">
            <a:off x="3560637" y="2826286"/>
            <a:ext cx="6856928" cy="120650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chemeClr val="tx2"/>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9" name="Freeform 5">
            <a:extLst>
              <a:ext uri="{FF2B5EF4-FFF2-40B4-BE49-F238E27FC236}">
                <a16:creationId xmlns:a16="http://schemas.microsoft.com/office/drawing/2014/main" id="{7A27978D-DFD5-2212-F4F7-86A36403B87F}"/>
              </a:ext>
              <a:ext uri="{C183D7F6-B498-43B3-948B-1728B52AA6E4}">
                <adec:decorative xmlns:adec="http://schemas.microsoft.com/office/drawing/2017/decorative" val="1"/>
              </a:ext>
            </a:extLst>
          </p:cNvPr>
          <p:cNvSpPr>
            <a:spLocks/>
          </p:cNvSpPr>
          <p:nvPr userDrawn="1"/>
        </p:nvSpPr>
        <p:spPr bwMode="auto">
          <a:xfrm rot="5400000">
            <a:off x="3485523" y="2825751"/>
            <a:ext cx="6857997" cy="1206500"/>
          </a:xfrm>
          <a:custGeom>
            <a:avLst/>
            <a:gdLst>
              <a:gd name="connsiteX0" fmla="*/ 0 w 12190413"/>
              <a:gd name="connsiteY0" fmla="*/ 0 h 2141128"/>
              <a:gd name="connsiteX1" fmla="*/ 7701695 w 12190413"/>
              <a:gd name="connsiteY1" fmla="*/ 1950913 h 2141128"/>
              <a:gd name="connsiteX2" fmla="*/ 12190413 w 12190413"/>
              <a:gd name="connsiteY2" fmla="*/ 1440362 h 2141128"/>
              <a:gd name="connsiteX3" fmla="*/ 12190413 w 12190413"/>
              <a:gd name="connsiteY3" fmla="*/ 1996664 h 2141128"/>
              <a:gd name="connsiteX4" fmla="*/ 12190413 w 12190413"/>
              <a:gd name="connsiteY4" fmla="*/ 2141128 h 2141128"/>
              <a:gd name="connsiteX5" fmla="*/ 0 w 12190413"/>
              <a:gd name="connsiteY5" fmla="*/ 2141128 h 2141128"/>
              <a:gd name="connsiteX6" fmla="*/ 0 w 12190413"/>
              <a:gd name="connsiteY6" fmla="*/ 2085419 h 2141128"/>
              <a:gd name="connsiteX7" fmla="*/ 0 w 12190413"/>
              <a:gd name="connsiteY7" fmla="*/ 0 h 214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0413" h="2141128">
                <a:moveTo>
                  <a:pt x="0" y="0"/>
                </a:moveTo>
                <a:cubicBezTo>
                  <a:pt x="1360115" y="1152966"/>
                  <a:pt x="4296345" y="1950913"/>
                  <a:pt x="7701695" y="1950913"/>
                </a:cubicBezTo>
                <a:cubicBezTo>
                  <a:pt x="9348683" y="1950913"/>
                  <a:pt x="10884297" y="1764951"/>
                  <a:pt x="12190413" y="1440362"/>
                </a:cubicBezTo>
                <a:cubicBezTo>
                  <a:pt x="12190413" y="1440362"/>
                  <a:pt x="12190413" y="1440362"/>
                  <a:pt x="12190413" y="1996664"/>
                </a:cubicBezTo>
                <a:lnTo>
                  <a:pt x="12190413" y="2141128"/>
                </a:lnTo>
                <a:lnTo>
                  <a:pt x="0" y="2141128"/>
                </a:lnTo>
                <a:lnTo>
                  <a:pt x="0" y="2085419"/>
                </a:lnTo>
                <a:cubicBezTo>
                  <a:pt x="0" y="1681268"/>
                  <a:pt x="0" y="1034626"/>
                  <a:pt x="0" y="0"/>
                </a:cubicBezTo>
                <a:close/>
              </a:path>
            </a:pathLst>
          </a:custGeom>
          <a:solidFill>
            <a:srgbClr val="F2F2F2"/>
          </a:solidFill>
          <a:ln>
            <a:noFill/>
          </a:ln>
          <a:effectLst>
            <a:outerShdw blurRad="50800" dist="38100" algn="l" rotWithShape="0">
              <a:prstClr val="black">
                <a:alpha val="40000"/>
              </a:prstClr>
            </a:outerShdw>
          </a:effectLst>
        </p:spPr>
        <p:txBody>
          <a:bodyPr/>
          <a:lstStyle/>
          <a:p>
            <a:pPr eaLnBrk="1" fontAlgn="auto" hangingPunct="1">
              <a:spcBef>
                <a:spcPts val="0"/>
              </a:spcBef>
              <a:spcAft>
                <a:spcPts val="0"/>
              </a:spcAft>
              <a:defRPr/>
            </a:pPr>
            <a:endParaRPr lang="en-US">
              <a:latin typeface="+mn-lt"/>
            </a:endParaRPr>
          </a:p>
        </p:txBody>
      </p:sp>
      <p:sp>
        <p:nvSpPr>
          <p:cNvPr id="4" name="Slide Number Placeholder 5">
            <a:extLst>
              <a:ext uri="{FF2B5EF4-FFF2-40B4-BE49-F238E27FC236}">
                <a16:creationId xmlns:a16="http://schemas.microsoft.com/office/drawing/2014/main" id="{AD427522-4A7E-FBC0-9C78-806B9D51F50B}"/>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2966543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column text">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595604D4-CEFE-5737-A88C-6E9547500992}"/>
              </a:ext>
            </a:extLst>
          </p:cNvPr>
          <p:cNvSpPr>
            <a:spLocks/>
          </p:cNvSpPr>
          <p:nvPr userDrawn="1"/>
        </p:nvSpPr>
        <p:spPr bwMode="auto">
          <a:xfrm rot="10800000">
            <a:off x="0" y="0"/>
            <a:ext cx="1023938" cy="1152525"/>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9" name="Freeform 10">
            <a:extLst>
              <a:ext uri="{FF2B5EF4-FFF2-40B4-BE49-F238E27FC236}">
                <a16:creationId xmlns:a16="http://schemas.microsoft.com/office/drawing/2014/main" id="{6E52394E-2D0E-1326-7D4F-9AAC971B3AD5}"/>
              </a:ext>
              <a:ext uri="{C183D7F6-B498-43B3-948B-1728B52AA6E4}">
                <adec:decorative xmlns:adec="http://schemas.microsoft.com/office/drawing/2017/decorative" val="1"/>
              </a:ext>
            </a:extLst>
          </p:cNvPr>
          <p:cNvSpPr>
            <a:spLocks/>
          </p:cNvSpPr>
          <p:nvPr userDrawn="1"/>
        </p:nvSpPr>
        <p:spPr bwMode="auto">
          <a:xfrm rot="10800000">
            <a:off x="0" y="0"/>
            <a:ext cx="1377950" cy="639763"/>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557214" y="787078"/>
            <a:ext cx="11296650" cy="903610"/>
          </a:xfrm>
        </p:spPr>
        <p:txBody>
          <a:bodyPr/>
          <a:lstStyle>
            <a:lvl1pPr algn="l">
              <a:defRPr b="1">
                <a:latin typeface="Arial Narrow" panose="020B0606020202030204" pitchFamily="34" charset="0"/>
              </a:defRPr>
            </a:lvl1pPr>
          </a:lstStyle>
          <a:p>
            <a:r>
              <a:rPr lang="en-US"/>
              <a:t>Click to edit Master title style</a:t>
            </a:r>
          </a:p>
        </p:txBody>
      </p:sp>
      <p:sp>
        <p:nvSpPr>
          <p:cNvPr id="3" name="Content Placeholder 2"/>
          <p:cNvSpPr>
            <a:spLocks noGrp="1"/>
          </p:cNvSpPr>
          <p:nvPr>
            <p:ph idx="1"/>
          </p:nvPr>
        </p:nvSpPr>
        <p:spPr>
          <a:xfrm>
            <a:off x="509537" y="1951038"/>
            <a:ext cx="5343576"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p:cNvSpPr>
            <a:spLocks noGrp="1"/>
          </p:cNvSpPr>
          <p:nvPr>
            <p:ph idx="17"/>
          </p:nvPr>
        </p:nvSpPr>
        <p:spPr>
          <a:xfrm>
            <a:off x="6165632" y="1978025"/>
            <a:ext cx="5688231"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F632B8A1-FED4-3CF1-C25F-61DCFBA749B6}"/>
              </a:ext>
            </a:extLst>
          </p:cNvPr>
          <p:cNvSpPr>
            <a:spLocks noGrp="1"/>
          </p:cNvSpPr>
          <p:nvPr>
            <p:ph type="dt" sz="half" idx="18"/>
          </p:nvPr>
        </p:nvSpPr>
        <p:spPr>
          <a:xfrm>
            <a:off x="838200" y="6356350"/>
            <a:ext cx="2743200" cy="365125"/>
          </a:xfrm>
          <a:prstGeom prst="rect">
            <a:avLst/>
          </a:prstGeom>
        </p:spPr>
        <p:txBody>
          <a:bodyPr/>
          <a:lstStyle>
            <a:lvl1pPr>
              <a:defRPr/>
            </a:lvl1pPr>
          </a:lstStyle>
          <a:p>
            <a:pPr>
              <a:defRPr/>
            </a:pPr>
            <a:fld id="{7AC70225-9C94-41B9-803F-071FC4CAC6B3}" type="datetime1">
              <a:rPr lang="en-US"/>
              <a:pPr>
                <a:defRPr/>
              </a:pPr>
              <a:t>8/12/2026</a:t>
            </a:fld>
            <a:endParaRPr lang="en-US"/>
          </a:p>
        </p:txBody>
      </p:sp>
      <p:sp>
        <p:nvSpPr>
          <p:cNvPr id="12" name="Footer Placeholder 4">
            <a:extLst>
              <a:ext uri="{FF2B5EF4-FFF2-40B4-BE49-F238E27FC236}">
                <a16:creationId xmlns:a16="http://schemas.microsoft.com/office/drawing/2014/main" id="{00A8972D-8C5B-D244-8EB9-F5D462090264}"/>
              </a:ext>
            </a:extLst>
          </p:cNvPr>
          <p:cNvSpPr>
            <a:spLocks noGrp="1"/>
          </p:cNvSpPr>
          <p:nvPr>
            <p:ph type="ftr" sz="quarter" idx="19"/>
          </p:nvPr>
        </p:nvSpPr>
        <p:spPr>
          <a:xfrm>
            <a:off x="4038600" y="6356350"/>
            <a:ext cx="4114800" cy="365125"/>
          </a:xfrm>
          <a:prstGeom prst="rect">
            <a:avLst/>
          </a:prstGeom>
        </p:spPr>
        <p:txBody>
          <a:bodyPr/>
          <a:lstStyle>
            <a:lvl1pPr>
              <a:defRPr/>
            </a:lvl1pPr>
          </a:lstStyle>
          <a:p>
            <a:pPr>
              <a:defRPr/>
            </a:pPr>
            <a:endParaRPr lang="en-US"/>
          </a:p>
        </p:txBody>
      </p:sp>
      <p:grpSp>
        <p:nvGrpSpPr>
          <p:cNvPr id="15" name="Group 6">
            <a:extLst>
              <a:ext uri="{FF2B5EF4-FFF2-40B4-BE49-F238E27FC236}">
                <a16:creationId xmlns:a16="http://schemas.microsoft.com/office/drawing/2014/main" id="{C8AD6915-65AC-7F6B-7C58-CB8EBB7AE74B}"/>
              </a:ext>
              <a:ext uri="{C183D7F6-B498-43B3-948B-1728B52AA6E4}">
                <adec:decorative xmlns:adec="http://schemas.microsoft.com/office/drawing/2017/decorative" val="1"/>
              </a:ext>
            </a:extLst>
          </p:cNvPr>
          <p:cNvGrpSpPr>
            <a:grpSpLocks/>
          </p:cNvGrpSpPr>
          <p:nvPr userDrawn="1"/>
        </p:nvGrpSpPr>
        <p:grpSpPr bwMode="auto">
          <a:xfrm>
            <a:off x="9828213" y="4870450"/>
            <a:ext cx="2387600" cy="1998663"/>
            <a:chOff x="8924925" y="4114799"/>
            <a:chExt cx="3290888" cy="2754314"/>
          </a:xfrm>
          <a:solidFill>
            <a:schemeClr val="tx1"/>
          </a:solidFill>
        </p:grpSpPr>
        <p:sp>
          <p:nvSpPr>
            <p:cNvPr id="16" name="Freeform 11">
              <a:extLst>
                <a:ext uri="{FF2B5EF4-FFF2-40B4-BE49-F238E27FC236}">
                  <a16:creationId xmlns:a16="http://schemas.microsoft.com/office/drawing/2014/main" id="{334158E1-4B4E-D858-E525-55EB8B8E5F98}"/>
                </a:ext>
              </a:extLst>
            </p:cNvPr>
            <p:cNvSpPr>
              <a:spLocks/>
            </p:cNvSpPr>
            <p:nvPr userDrawn="1"/>
          </p:nvSpPr>
          <p:spPr bwMode="auto">
            <a:xfrm>
              <a:off x="9767339" y="4114799"/>
              <a:ext cx="2448474" cy="275431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2">
              <a:extLst>
                <a:ext uri="{FF2B5EF4-FFF2-40B4-BE49-F238E27FC236}">
                  <a16:creationId xmlns:a16="http://schemas.microsoft.com/office/drawing/2014/main" id="{9F52DA1C-6BB8-D78F-F766-1C1A6BF23141}"/>
                </a:ext>
              </a:extLst>
            </p:cNvPr>
            <p:cNvSpPr>
              <a:spLocks/>
            </p:cNvSpPr>
            <p:nvPr userDrawn="1"/>
          </p:nvSpPr>
          <p:spPr bwMode="auto">
            <a:xfrm>
              <a:off x="8924925" y="5341938"/>
              <a:ext cx="3290888" cy="1527175"/>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9" name="Slide Number Placeholder 5">
            <a:extLst>
              <a:ext uri="{FF2B5EF4-FFF2-40B4-BE49-F238E27FC236}">
                <a16:creationId xmlns:a16="http://schemas.microsoft.com/office/drawing/2014/main" id="{86D922A6-E666-4CB3-9399-7447255AC920}"/>
              </a:ext>
            </a:extLst>
          </p:cNvPr>
          <p:cNvSpPr>
            <a:spLocks noGrp="1"/>
          </p:cNvSpPr>
          <p:nvPr>
            <p:ph type="sldNum" sz="quarter" idx="16"/>
          </p:nvPr>
        </p:nvSpPr>
        <p:spPr>
          <a:xfrm>
            <a:off x="11442700" y="6356350"/>
            <a:ext cx="646113" cy="365125"/>
          </a:xfrm>
          <a:prstGeom prst="rect">
            <a:avLst/>
          </a:prstGeom>
        </p:spPr>
        <p:txBody>
          <a:bodyPr anchor="b"/>
          <a:lstStyle>
            <a:lvl1pPr algn="r">
              <a:defRPr sz="1200" b="1" smtClean="0">
                <a:solidFill>
                  <a:schemeClr val="bg1"/>
                </a:solidFill>
                <a:latin typeface="+mj-lt"/>
              </a:defRPr>
            </a:lvl1pPr>
          </a:lstStyle>
          <a:p>
            <a:pPr>
              <a:defRPr/>
            </a:pPr>
            <a:fld id="{B4EA82D9-4871-4B3E-AAD3-600D406B356E}" type="slidenum">
              <a:rPr lang="en-US" altLang="en-US" smtClean="0"/>
              <a:pPr>
                <a:defRPr/>
              </a:pPr>
              <a:t>‹#›</a:t>
            </a:fld>
            <a:endParaRPr lang="en-US" altLang="en-US"/>
          </a:p>
        </p:txBody>
      </p:sp>
    </p:spTree>
    <p:extLst>
      <p:ext uri="{BB962C8B-B14F-4D97-AF65-F5344CB8AC3E}">
        <p14:creationId xmlns:p14="http://schemas.microsoft.com/office/powerpoint/2010/main" val="170056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effectLst/>
        </p:spPr>
        <p:txBody>
          <a:bodyPr rtlCol="0">
            <a:normAutofit/>
          </a:bodyPr>
          <a:lstStyle/>
          <a:p>
            <a:pPr lvl="0"/>
            <a:endParaRPr lang="en-US" noProof="0"/>
          </a:p>
        </p:txBody>
      </p:sp>
      <p:sp>
        <p:nvSpPr>
          <p:cNvPr id="10" name="Picture Placeholder 9">
            <a:extLst>
              <a:ext uri="{FF2B5EF4-FFF2-40B4-BE49-F238E27FC236}">
                <a16:creationId xmlns:a16="http://schemas.microsoft.com/office/drawing/2014/main" id="{1AF43425-E670-53BE-AE20-810B2D4FF9DE}"/>
              </a:ext>
            </a:extLst>
          </p:cNvPr>
          <p:cNvSpPr>
            <a:spLocks noGrp="1"/>
          </p:cNvSpPr>
          <p:nvPr>
            <p:ph type="pic" sz="quarter" idx="11"/>
          </p:nvPr>
        </p:nvSpPr>
        <p:spPr bwMode="auto">
          <a:xfrm>
            <a:off x="1" y="0"/>
            <a:ext cx="12171575" cy="6858000"/>
          </a:xfrm>
          <a:custGeom>
            <a:avLst/>
            <a:gdLst>
              <a:gd name="connsiteX0" fmla="*/ 0 w 12171575"/>
              <a:gd name="connsiteY0" fmla="*/ 0 h 6858000"/>
              <a:gd name="connsiteX1" fmla="*/ 12171575 w 12171575"/>
              <a:gd name="connsiteY1" fmla="*/ 0 h 6858000"/>
              <a:gd name="connsiteX2" fmla="*/ 12001148 w 12171575"/>
              <a:gd name="connsiteY2" fmla="*/ 473160 h 6858000"/>
              <a:gd name="connsiteX3" fmla="*/ 7555186 w 12171575"/>
              <a:gd name="connsiteY3" fmla="*/ 6112162 h 6858000"/>
              <a:gd name="connsiteX4" fmla="*/ 6080798 w 12171575"/>
              <a:gd name="connsiteY4" fmla="*/ 6799099 h 6858000"/>
              <a:gd name="connsiteX5" fmla="*/ 5895542 w 12171575"/>
              <a:gd name="connsiteY5" fmla="*/ 6858000 h 6858000"/>
              <a:gd name="connsiteX6" fmla="*/ 0 w 1217157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1575" h="6858000">
                <a:moveTo>
                  <a:pt x="0" y="0"/>
                </a:moveTo>
                <a:lnTo>
                  <a:pt x="12171575" y="0"/>
                </a:lnTo>
                <a:lnTo>
                  <a:pt x="12001148" y="473160"/>
                </a:lnTo>
                <a:cubicBezTo>
                  <a:pt x="11094271" y="2850648"/>
                  <a:pt x="9542466" y="4914869"/>
                  <a:pt x="7555186" y="6112162"/>
                </a:cubicBezTo>
                <a:cubicBezTo>
                  <a:pt x="7065098" y="6406135"/>
                  <a:pt x="6571711" y="6634152"/>
                  <a:pt x="6080798" y="6799099"/>
                </a:cubicBezTo>
                <a:lnTo>
                  <a:pt x="5895542" y="6858000"/>
                </a:lnTo>
                <a:lnTo>
                  <a:pt x="0" y="68580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endParaRPr lang="en-US"/>
          </a:p>
        </p:txBody>
      </p:sp>
      <p:sp>
        <p:nvSpPr>
          <p:cNvPr id="11" name="Freeform 5">
            <a:extLst>
              <a:ext uri="{FF2B5EF4-FFF2-40B4-BE49-F238E27FC236}">
                <a16:creationId xmlns:a16="http://schemas.microsoft.com/office/drawing/2014/main" id="{FC10DE3E-C56B-4CD1-C206-93654E936794}"/>
              </a:ext>
            </a:extLst>
          </p:cNvPr>
          <p:cNvSpPr>
            <a:spLocks/>
          </p:cNvSpPr>
          <p:nvPr userDrawn="1"/>
        </p:nvSpPr>
        <p:spPr bwMode="auto">
          <a:xfrm>
            <a:off x="5870575" y="-6350"/>
            <a:ext cx="6342063" cy="6872288"/>
          </a:xfrm>
          <a:custGeom>
            <a:avLst/>
            <a:gdLst>
              <a:gd name="T0" fmla="*/ 782 w 2944"/>
              <a:gd name="T1" fmla="*/ 2841 h 3191"/>
              <a:gd name="T2" fmla="*/ 0 w 2944"/>
              <a:gd name="T3" fmla="*/ 3191 h 3191"/>
              <a:gd name="T4" fmla="*/ 2944 w 2944"/>
              <a:gd name="T5" fmla="*/ 3191 h 3191"/>
              <a:gd name="T6" fmla="*/ 2944 w 2944"/>
              <a:gd name="T7" fmla="*/ 0 h 3191"/>
              <a:gd name="T8" fmla="*/ 2926 w 2944"/>
              <a:gd name="T9" fmla="*/ 0 h 3191"/>
              <a:gd name="T10" fmla="*/ 782 w 2944"/>
              <a:gd name="T11" fmla="*/ 2841 h 3191"/>
            </a:gdLst>
            <a:ahLst/>
            <a:cxnLst>
              <a:cxn ang="0">
                <a:pos x="T0" y="T1"/>
              </a:cxn>
              <a:cxn ang="0">
                <a:pos x="T2" y="T3"/>
              </a:cxn>
              <a:cxn ang="0">
                <a:pos x="T4" y="T5"/>
              </a:cxn>
              <a:cxn ang="0">
                <a:pos x="T6" y="T7"/>
              </a:cxn>
              <a:cxn ang="0">
                <a:pos x="T8" y="T9"/>
              </a:cxn>
              <a:cxn ang="0">
                <a:pos x="T10" y="T11"/>
              </a:cxn>
            </a:cxnLst>
            <a:rect l="0" t="0" r="r" b="b"/>
            <a:pathLst>
              <a:path w="2944" h="3191">
                <a:moveTo>
                  <a:pt x="782" y="2841"/>
                </a:moveTo>
                <a:cubicBezTo>
                  <a:pt x="522" y="2997"/>
                  <a:pt x="260" y="3113"/>
                  <a:pt x="0" y="3191"/>
                </a:cubicBezTo>
                <a:cubicBezTo>
                  <a:pt x="2944" y="3191"/>
                  <a:pt x="2944" y="3191"/>
                  <a:pt x="2944" y="3191"/>
                </a:cubicBezTo>
                <a:cubicBezTo>
                  <a:pt x="2944" y="0"/>
                  <a:pt x="2944" y="0"/>
                  <a:pt x="2944" y="0"/>
                </a:cubicBezTo>
                <a:cubicBezTo>
                  <a:pt x="2926" y="0"/>
                  <a:pt x="2926" y="0"/>
                  <a:pt x="2926" y="0"/>
                </a:cubicBezTo>
                <a:cubicBezTo>
                  <a:pt x="2520" y="1197"/>
                  <a:pt x="1766" y="2248"/>
                  <a:pt x="782" y="2841"/>
                </a:cubicBezTo>
                <a:close/>
              </a:path>
            </a:pathLst>
          </a:custGeom>
          <a:solidFill>
            <a:schemeClr val="tx1"/>
          </a:solidFill>
          <a:ln>
            <a:noFill/>
          </a:ln>
          <a:effectLst>
            <a:outerShdw blurRad="50800" dist="38100" dir="10800000" algn="r" rotWithShape="0">
              <a:prstClr val="black">
                <a:alpha val="30000"/>
              </a:prstClr>
            </a:outerShdw>
          </a:effectLst>
        </p:spPr>
        <p:txBody>
          <a:bodyPr/>
          <a:lstStyle/>
          <a:p>
            <a:pPr eaLnBrk="1" fontAlgn="auto" hangingPunct="1">
              <a:spcBef>
                <a:spcPts val="0"/>
              </a:spcBef>
              <a:spcAft>
                <a:spcPts val="0"/>
              </a:spcAft>
              <a:defRPr/>
            </a:pPr>
            <a:endParaRPr lang="en-US">
              <a:latin typeface="+mn-lt"/>
            </a:endParaRPr>
          </a:p>
        </p:txBody>
      </p:sp>
      <p:sp>
        <p:nvSpPr>
          <p:cNvPr id="9" name="Title 1">
            <a:extLst>
              <a:ext uri="{FF2B5EF4-FFF2-40B4-BE49-F238E27FC236}">
                <a16:creationId xmlns:a16="http://schemas.microsoft.com/office/drawing/2014/main" id="{4FD3D337-6170-83B6-9049-E1887C28332D}"/>
              </a:ext>
            </a:extLst>
          </p:cNvPr>
          <p:cNvSpPr>
            <a:spLocks noGrp="1"/>
          </p:cNvSpPr>
          <p:nvPr>
            <p:ph type="title"/>
          </p:nvPr>
        </p:nvSpPr>
        <p:spPr>
          <a:xfrm>
            <a:off x="4701152" y="4906962"/>
            <a:ext cx="6212910" cy="1192212"/>
          </a:xfrm>
          <a:solidFill>
            <a:srgbClr val="FFFFFF">
              <a:alpha val="78824"/>
            </a:srgbClr>
          </a:solidFill>
        </p:spPr>
        <p:txBody>
          <a:bodyPr/>
          <a:lstStyle>
            <a:lvl1pPr algn="ctr">
              <a:defRPr sz="4000" b="1">
                <a:solidFill>
                  <a:srgbClr val="04244D"/>
                </a:solidFill>
                <a:latin typeface="Arial Narrow" panose="020B0606020202030204" pitchFamily="34" charset="0"/>
              </a:defRPr>
            </a:lvl1pPr>
          </a:lstStyle>
          <a:p>
            <a:r>
              <a:rPr lang="en-US"/>
              <a:t>Click to edit Master title style</a:t>
            </a:r>
          </a:p>
        </p:txBody>
      </p:sp>
    </p:spTree>
    <p:extLst>
      <p:ext uri="{BB962C8B-B14F-4D97-AF65-F5344CB8AC3E}">
        <p14:creationId xmlns:p14="http://schemas.microsoft.com/office/powerpoint/2010/main" val="1537970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2346CE2-62D5-7681-5442-9579D08883C8}"/>
              </a:ext>
              <a:ext uri="{C183D7F6-B498-43B3-948B-1728B52AA6E4}">
                <adec:decorative xmlns:adec="http://schemas.microsoft.com/office/drawing/2017/decorative" val="1"/>
              </a:ext>
            </a:extLst>
          </p:cNvPr>
          <p:cNvSpPr>
            <a:spLocks/>
          </p:cNvSpPr>
          <p:nvPr userDrawn="1"/>
        </p:nvSpPr>
        <p:spPr bwMode="auto">
          <a:xfrm>
            <a:off x="7967663" y="2089150"/>
            <a:ext cx="4248150" cy="477996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5" name="Freeform 12">
            <a:extLst>
              <a:ext uri="{FF2B5EF4-FFF2-40B4-BE49-F238E27FC236}">
                <a16:creationId xmlns:a16="http://schemas.microsoft.com/office/drawing/2014/main" id="{3467BF1E-F0FD-CC9C-2CB1-E1819B4FBF22}"/>
              </a:ext>
              <a:ext uri="{C183D7F6-B498-43B3-948B-1728B52AA6E4}">
                <adec:decorative xmlns:adec="http://schemas.microsoft.com/office/drawing/2017/decorative" val="1"/>
              </a:ext>
            </a:extLst>
          </p:cNvPr>
          <p:cNvSpPr>
            <a:spLocks/>
          </p:cNvSpPr>
          <p:nvPr userDrawn="1"/>
        </p:nvSpPr>
        <p:spPr bwMode="auto">
          <a:xfrm>
            <a:off x="6505575" y="4219575"/>
            <a:ext cx="5710238" cy="2649538"/>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2" name="Title 1"/>
          <p:cNvSpPr>
            <a:spLocks noGrp="1"/>
          </p:cNvSpPr>
          <p:nvPr>
            <p:ph type="title" hasCustomPrompt="1"/>
          </p:nvPr>
        </p:nvSpPr>
        <p:spPr>
          <a:xfrm>
            <a:off x="3780779" y="1848122"/>
            <a:ext cx="4603804" cy="801417"/>
          </a:xfrm>
        </p:spPr>
        <p:txBody>
          <a:bodyPr/>
          <a:lstStyle>
            <a:lvl1pPr algn="ctr">
              <a:defRPr>
                <a:solidFill>
                  <a:schemeClr val="tx1"/>
                </a:solidFill>
              </a:defRPr>
            </a:lvl1pPr>
          </a:lstStyle>
          <a:p>
            <a:r>
              <a:rPr lang="en-US"/>
              <a:t>Thank you end slide</a:t>
            </a:r>
          </a:p>
        </p:txBody>
      </p:sp>
      <p:sp>
        <p:nvSpPr>
          <p:cNvPr id="9" name="Date Placeholder 2">
            <a:extLst>
              <a:ext uri="{FF2B5EF4-FFF2-40B4-BE49-F238E27FC236}">
                <a16:creationId xmlns:a16="http://schemas.microsoft.com/office/drawing/2014/main" id="{E2ED03E3-57A9-7ABE-AA79-44A6498988C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CD6C682-E784-4713-A9CD-0D836F27BCBB}" type="datetime1">
              <a:rPr lang="en-US"/>
              <a:pPr>
                <a:defRPr/>
              </a:pPr>
              <a:t>8/12/2026</a:t>
            </a:fld>
            <a:endParaRPr lang="en-US"/>
          </a:p>
        </p:txBody>
      </p:sp>
      <p:sp>
        <p:nvSpPr>
          <p:cNvPr id="10" name="Footer Placeholder 3">
            <a:extLst>
              <a:ext uri="{FF2B5EF4-FFF2-40B4-BE49-F238E27FC236}">
                <a16:creationId xmlns:a16="http://schemas.microsoft.com/office/drawing/2014/main" id="{E8D998C4-7E48-A25F-3177-F136E2041D4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4">
            <a:extLst>
              <a:ext uri="{FF2B5EF4-FFF2-40B4-BE49-F238E27FC236}">
                <a16:creationId xmlns:a16="http://schemas.microsoft.com/office/drawing/2014/main" id="{4A5436FF-18FC-456F-5F6B-76876F3BCD1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842ECD2-2C43-427B-9052-49E77F62925A}" type="slidenum">
              <a:rPr lang="en-US" altLang="en-US"/>
              <a:pPr>
                <a:defRPr/>
              </a:pPr>
              <a:t>‹#›</a:t>
            </a:fld>
            <a:endParaRPr lang="en-US" altLang="en-US"/>
          </a:p>
        </p:txBody>
      </p:sp>
      <p:sp>
        <p:nvSpPr>
          <p:cNvPr id="14" name="Freeform 11">
            <a:extLst>
              <a:ext uri="{FF2B5EF4-FFF2-40B4-BE49-F238E27FC236}">
                <a16:creationId xmlns:a16="http://schemas.microsoft.com/office/drawing/2014/main" id="{AFF329F8-0E46-489D-F2B7-5C4344880407}"/>
              </a:ext>
              <a:ext uri="{C183D7F6-B498-43B3-948B-1728B52AA6E4}">
                <adec:decorative xmlns:adec="http://schemas.microsoft.com/office/drawing/2017/decorative" val="1"/>
              </a:ext>
            </a:extLst>
          </p:cNvPr>
          <p:cNvSpPr>
            <a:spLocks/>
          </p:cNvSpPr>
          <p:nvPr userDrawn="1"/>
        </p:nvSpPr>
        <p:spPr bwMode="auto">
          <a:xfrm rot="10800000">
            <a:off x="-23813" y="0"/>
            <a:ext cx="4248151" cy="4779963"/>
          </a:xfrm>
          <a:custGeom>
            <a:avLst/>
            <a:gdLst>
              <a:gd name="T0" fmla="*/ 0 w 942"/>
              <a:gd name="T1" fmla="*/ 2147483646 h 1060"/>
              <a:gd name="T2" fmla="*/ 2147483646 w 942"/>
              <a:gd name="T3" fmla="*/ 2147483646 h 1060"/>
              <a:gd name="T4" fmla="*/ 2147483646 w 942"/>
              <a:gd name="T5" fmla="*/ 0 h 1060"/>
              <a:gd name="T6" fmla="*/ 2147483646 w 942"/>
              <a:gd name="T7" fmla="*/ 0 h 1060"/>
              <a:gd name="T8" fmla="*/ 0 w 942"/>
              <a:gd name="T9" fmla="*/ 2147483646 h 10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060">
                <a:moveTo>
                  <a:pt x="0" y="1060"/>
                </a:moveTo>
                <a:cubicBezTo>
                  <a:pt x="942" y="1060"/>
                  <a:pt x="942" y="1060"/>
                  <a:pt x="942" y="1060"/>
                </a:cubicBezTo>
                <a:cubicBezTo>
                  <a:pt x="942" y="0"/>
                  <a:pt x="942" y="0"/>
                  <a:pt x="942" y="0"/>
                </a:cubicBezTo>
                <a:cubicBezTo>
                  <a:pt x="941" y="0"/>
                  <a:pt x="941" y="0"/>
                  <a:pt x="941" y="0"/>
                </a:cubicBezTo>
                <a:cubicBezTo>
                  <a:pt x="925" y="504"/>
                  <a:pt x="533" y="927"/>
                  <a:pt x="0" y="1060"/>
                </a:cubicBezTo>
                <a:close/>
              </a:path>
            </a:pathLst>
          </a:custGeom>
          <a:solidFill>
            <a:schemeClr val="tx2"/>
          </a:solidFill>
          <a:ln>
            <a:noFill/>
          </a:ln>
        </p:spPr>
        <p:txBody>
          <a:bodyPr/>
          <a:lstStyle/>
          <a:p>
            <a:endParaRPr lang="en-US"/>
          </a:p>
        </p:txBody>
      </p:sp>
      <p:sp>
        <p:nvSpPr>
          <p:cNvPr id="15" name="Freeform 12">
            <a:extLst>
              <a:ext uri="{FF2B5EF4-FFF2-40B4-BE49-F238E27FC236}">
                <a16:creationId xmlns:a16="http://schemas.microsoft.com/office/drawing/2014/main" id="{F3030E5B-46B2-AFDA-5144-24B332FBE4B6}"/>
              </a:ext>
              <a:ext uri="{C183D7F6-B498-43B3-948B-1728B52AA6E4}">
                <adec:decorative xmlns:adec="http://schemas.microsoft.com/office/drawing/2017/decorative" val="1"/>
              </a:ext>
            </a:extLst>
          </p:cNvPr>
          <p:cNvSpPr>
            <a:spLocks/>
          </p:cNvSpPr>
          <p:nvPr userDrawn="1"/>
        </p:nvSpPr>
        <p:spPr bwMode="auto">
          <a:xfrm rot="10800000">
            <a:off x="-23813" y="0"/>
            <a:ext cx="5710238" cy="2649538"/>
          </a:xfrm>
          <a:custGeom>
            <a:avLst/>
            <a:gdLst>
              <a:gd name="T0" fmla="*/ 0 w 1266"/>
              <a:gd name="T1" fmla="*/ 2147483646 h 588"/>
              <a:gd name="T2" fmla="*/ 0 w 1266"/>
              <a:gd name="T3" fmla="*/ 2147483646 h 588"/>
              <a:gd name="T4" fmla="*/ 2147483646 w 1266"/>
              <a:gd name="T5" fmla="*/ 2147483646 h 588"/>
              <a:gd name="T6" fmla="*/ 2147483646 w 1266"/>
              <a:gd name="T7" fmla="*/ 0 h 588"/>
              <a:gd name="T8" fmla="*/ 0 w 1266"/>
              <a:gd name="T9" fmla="*/ 2147483646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6" h="588">
                <a:moveTo>
                  <a:pt x="0" y="586"/>
                </a:moveTo>
                <a:cubicBezTo>
                  <a:pt x="0" y="588"/>
                  <a:pt x="0" y="588"/>
                  <a:pt x="0" y="588"/>
                </a:cubicBezTo>
                <a:cubicBezTo>
                  <a:pt x="1266" y="588"/>
                  <a:pt x="1266" y="588"/>
                  <a:pt x="1266" y="588"/>
                </a:cubicBezTo>
                <a:cubicBezTo>
                  <a:pt x="1266" y="0"/>
                  <a:pt x="1266" y="0"/>
                  <a:pt x="1266" y="0"/>
                </a:cubicBezTo>
                <a:cubicBezTo>
                  <a:pt x="1081" y="326"/>
                  <a:pt x="589" y="565"/>
                  <a:pt x="0" y="586"/>
                </a:cubicBezTo>
                <a:close/>
              </a:path>
            </a:pathLst>
          </a:custGeom>
          <a:solidFill>
            <a:schemeClr val="tx1"/>
          </a:solidFill>
          <a:ln>
            <a:noFill/>
          </a:ln>
        </p:spPr>
        <p:txBody>
          <a:bodyPr/>
          <a:lstStyle/>
          <a:p>
            <a:endParaRPr lang="en-US"/>
          </a:p>
        </p:txBody>
      </p:sp>
      <p:sp>
        <p:nvSpPr>
          <p:cNvPr id="6" name="Content Placeholder 2">
            <a:extLst>
              <a:ext uri="{FF2B5EF4-FFF2-40B4-BE49-F238E27FC236}">
                <a16:creationId xmlns:a16="http://schemas.microsoft.com/office/drawing/2014/main" id="{367DDC97-07D1-83D0-BAEE-ECBABAC451CE}"/>
              </a:ext>
            </a:extLst>
          </p:cNvPr>
          <p:cNvSpPr>
            <a:spLocks noGrp="1"/>
          </p:cNvSpPr>
          <p:nvPr>
            <p:ph idx="1" hasCustomPrompt="1"/>
          </p:nvPr>
        </p:nvSpPr>
        <p:spPr>
          <a:xfrm>
            <a:off x="3780779" y="2840925"/>
            <a:ext cx="4735814" cy="2447038"/>
          </a:xfrm>
        </p:spPr>
        <p:txBody>
          <a:bodyPr/>
          <a:lstStyle>
            <a:lvl1pPr marL="0" indent="0" algn="l">
              <a:buFontTx/>
              <a:buNone/>
              <a:defRPr>
                <a:latin typeface="Arial" panose="020B0604020202020204" pitchFamily="34" charset="0"/>
                <a:cs typeface="Arial" panose="020B0604020202020204" pitchFamily="34" charset="0"/>
              </a:defRPr>
            </a:lvl1pPr>
            <a:lvl2pPr algn="l">
              <a:defRPr>
                <a:latin typeface="Arial" panose="020B0604020202020204" pitchFamily="34" charset="0"/>
                <a:cs typeface="Arial" panose="020B0604020202020204" pitchFamily="34" charset="0"/>
              </a:defRPr>
            </a:lvl2pPr>
            <a:lvl3pPr algn="l">
              <a:defRPr>
                <a:latin typeface="Arial" panose="020B0604020202020204" pitchFamily="34" charset="0"/>
                <a:cs typeface="Arial" panose="020B0604020202020204" pitchFamily="34" charset="0"/>
              </a:defRPr>
            </a:lvl3pPr>
            <a:lvl4pPr algn="l">
              <a:defRPr>
                <a:latin typeface="Arial" panose="020B0604020202020204" pitchFamily="34" charset="0"/>
                <a:cs typeface="Arial" panose="020B0604020202020204" pitchFamily="34" charset="0"/>
              </a:defRPr>
            </a:lvl4pPr>
            <a:lvl5pPr algn="l">
              <a:defRPr>
                <a:latin typeface="Arial" panose="020B0604020202020204" pitchFamily="34" charset="0"/>
                <a:cs typeface="Arial" panose="020B0604020202020204" pitchFamily="34" charset="0"/>
              </a:defRPr>
            </a:lvl5pPr>
          </a:lstStyle>
          <a:p>
            <a:pPr lvl="0"/>
            <a:r>
              <a:rPr lang="en-US"/>
              <a:t>Edit Master text styles</a:t>
            </a:r>
          </a:p>
        </p:txBody>
      </p:sp>
    </p:spTree>
    <p:extLst>
      <p:ext uri="{BB962C8B-B14F-4D97-AF65-F5344CB8AC3E}">
        <p14:creationId xmlns:p14="http://schemas.microsoft.com/office/powerpoint/2010/main" val="4166823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AE9067A-E220-9EA9-00EE-D5465C4BFEC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C90FBDF-4F0B-A905-A693-0CCC274040B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11" r:id="rId1"/>
    <p:sldLayoutId id="2147483720" r:id="rId2"/>
    <p:sldLayoutId id="2147483712" r:id="rId3"/>
    <p:sldLayoutId id="2147483713" r:id="rId4"/>
    <p:sldLayoutId id="2147483714" r:id="rId5"/>
    <p:sldLayoutId id="2147483719" r:id="rId6"/>
    <p:sldLayoutId id="2147483715" r:id="rId7"/>
    <p:sldLayoutId id="2147483716" r:id="rId8"/>
    <p:sldLayoutId id="2147483717" r:id="rId9"/>
  </p:sldLayoutIdLst>
  <p:hf hdr="0" ftr="0" dt="0"/>
  <p:txStyles>
    <p:title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drcog.org/sites/default/files/acc/RPD-GF-RHNA-EN-ACC-24-10-10-V1.pdf"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drcog.org/growth-development/regional-housing-needs-assessment/regional-housing-strategy"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E6CB7-F148-CAD3-15FD-83F5ECFFD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A6C38-DED6-A793-0202-DA2C13B8F16D}"/>
              </a:ext>
            </a:extLst>
          </p:cNvPr>
          <p:cNvSpPr>
            <a:spLocks noGrp="1"/>
          </p:cNvSpPr>
          <p:nvPr>
            <p:ph type="title"/>
          </p:nvPr>
        </p:nvSpPr>
        <p:spPr>
          <a:xfrm>
            <a:off x="977096" y="637721"/>
            <a:ext cx="10515600" cy="903610"/>
          </a:xfrm>
        </p:spPr>
        <p:txBody>
          <a:bodyPr/>
          <a:lstStyle/>
          <a:p>
            <a:pPr>
              <a:lnSpc>
                <a:spcPct val="100000"/>
              </a:lnSpc>
            </a:pPr>
            <a:r>
              <a:rPr lang="en-US" sz="3200" dirty="0">
                <a:solidFill>
                  <a:srgbClr val="0091C5"/>
                </a:solidFill>
                <a:latin typeface="Arial Narrow"/>
              </a:rPr>
              <a:t>A Place for Us All </a:t>
            </a:r>
            <a:r>
              <a:rPr lang="en-US" sz="2400" dirty="0">
                <a:solidFill>
                  <a:srgbClr val="0091C5"/>
                </a:solidFill>
                <a:latin typeface="Arial Narrow"/>
              </a:rPr>
              <a:t>PRESENTATION TEMPLATE</a:t>
            </a:r>
            <a:br>
              <a:rPr lang="en-US" sz="2400" dirty="0">
                <a:solidFill>
                  <a:srgbClr val="0091C5"/>
                </a:solidFill>
                <a:latin typeface="Arial Narrow"/>
              </a:rPr>
            </a:br>
            <a:r>
              <a:rPr lang="en-US" sz="2000" dirty="0">
                <a:solidFill>
                  <a:srgbClr val="04244D"/>
                </a:solidFill>
                <a:latin typeface="Arial Narrow"/>
              </a:rPr>
              <a:t>DRCOG Regional Housing Strategy / Tools for Talking About Housing</a:t>
            </a:r>
            <a:endParaRPr lang="en-US" sz="2000" b="0" dirty="0">
              <a:solidFill>
                <a:srgbClr val="000000"/>
              </a:solidFill>
              <a:latin typeface="Arial Narrow"/>
            </a:endParaRPr>
          </a:p>
          <a:p>
            <a:pPr>
              <a:lnSpc>
                <a:spcPct val="100000"/>
              </a:lnSpc>
            </a:pPr>
            <a:endParaRPr lang="en-US" sz="2400" dirty="0">
              <a:latin typeface="Arial Narrow"/>
            </a:endParaRPr>
          </a:p>
        </p:txBody>
      </p:sp>
      <p:sp>
        <p:nvSpPr>
          <p:cNvPr id="3" name="Content Placeholder 2">
            <a:extLst>
              <a:ext uri="{FF2B5EF4-FFF2-40B4-BE49-F238E27FC236}">
                <a16:creationId xmlns:a16="http://schemas.microsoft.com/office/drawing/2014/main" id="{1958DB68-27DB-9F5B-AF1F-C162E3C443BB}"/>
              </a:ext>
            </a:extLst>
          </p:cNvPr>
          <p:cNvSpPr>
            <a:spLocks noGrp="1"/>
          </p:cNvSpPr>
          <p:nvPr>
            <p:ph idx="1"/>
          </p:nvPr>
        </p:nvSpPr>
        <p:spPr>
          <a:xfrm>
            <a:off x="977096" y="1696536"/>
            <a:ext cx="10515600" cy="4351338"/>
          </a:xfrm>
        </p:spPr>
        <p:txBody>
          <a:bodyPr/>
          <a:lstStyle/>
          <a:p>
            <a:pPr marL="0" indent="0">
              <a:buNone/>
            </a:pPr>
            <a:r>
              <a:rPr lang="en-US" sz="1800" b="1" dirty="0">
                <a:highlight>
                  <a:srgbClr val="FFFF00"/>
                </a:highlight>
              </a:rPr>
              <a:t>NOTE TO USER: DELETE THIS SLIDE FROM YOUR FINAL PRESENTATION</a:t>
            </a:r>
          </a:p>
          <a:p>
            <a:pPr marL="0" indent="0">
              <a:lnSpc>
                <a:spcPct val="150000"/>
              </a:lnSpc>
              <a:buNone/>
            </a:pPr>
            <a:r>
              <a:rPr lang="en-US" sz="1800" b="1" dirty="0">
                <a:solidFill>
                  <a:srgbClr val="04244D"/>
                </a:solidFill>
                <a:latin typeface="Arial"/>
                <a:cs typeface="Arial"/>
              </a:rPr>
              <a:t>Purpose and Use</a:t>
            </a:r>
          </a:p>
          <a:p>
            <a:pPr marL="285750" indent="-285750">
              <a:lnSpc>
                <a:spcPct val="100000"/>
              </a:lnSpc>
            </a:pPr>
            <a:r>
              <a:rPr lang="en-US" sz="1800" dirty="0">
                <a:latin typeface="Arial"/>
                <a:cs typeface="Arial"/>
              </a:rPr>
              <a:t>Use the following slides to talk about the Regional Housing Strategy (RHS) and the types of actions that might work in in your community. </a:t>
            </a:r>
          </a:p>
          <a:p>
            <a:pPr marL="285750" indent="-285750">
              <a:lnSpc>
                <a:spcPct val="100000"/>
              </a:lnSpc>
            </a:pPr>
            <a:r>
              <a:rPr lang="en-US" sz="1800" dirty="0">
                <a:latin typeface="Arial"/>
                <a:cs typeface="Arial"/>
              </a:rPr>
              <a:t>The five areas of focus for "What can we do?" reflect the five RHS pathways but use more concise and accessible language for a general audience.</a:t>
            </a:r>
          </a:p>
          <a:p>
            <a:pPr marL="285750" indent="-285750">
              <a:lnSpc>
                <a:spcPct val="100000"/>
              </a:lnSpc>
            </a:pPr>
            <a:r>
              <a:rPr lang="en-US" sz="1800" dirty="0">
                <a:latin typeface="Arial"/>
                <a:cs typeface="Arial"/>
              </a:rPr>
              <a:t>The slides are intended for a general audience but can be customized for your specific group. You can cut, paste and delete to use only those slides that meet your needs.</a:t>
            </a:r>
            <a:endParaRPr lang="en-US" dirty="0"/>
          </a:p>
          <a:p>
            <a:pPr marL="285750" indent="-285750">
              <a:lnSpc>
                <a:spcPct val="100000"/>
              </a:lnSpc>
            </a:pPr>
            <a:r>
              <a:rPr lang="en-US" sz="1800" dirty="0">
                <a:latin typeface="Arial"/>
                <a:cs typeface="Arial"/>
              </a:rPr>
              <a:t>Integrate with engagement activities to understand community perspectives and priorities. Refer to the ”Let’s Talk Housing" Messaging Playbook for ideas.</a:t>
            </a:r>
            <a:endParaRPr lang="en-US" sz="1800" dirty="0"/>
          </a:p>
          <a:p>
            <a:pPr marL="285750" indent="-285750">
              <a:lnSpc>
                <a:spcPct val="100000"/>
              </a:lnSpc>
            </a:pPr>
            <a:r>
              <a:rPr lang="en-US" sz="1800" dirty="0">
                <a:latin typeface="Arial"/>
                <a:cs typeface="Arial"/>
              </a:rPr>
              <a:t>Suggested talking points for each slide are provided in the notes for each slide along with links to additional information where relevant.</a:t>
            </a:r>
          </a:p>
          <a:p>
            <a:pPr marL="285750" indent="-285750">
              <a:lnSpc>
                <a:spcPct val="100000"/>
              </a:lnSpc>
            </a:pPr>
            <a:r>
              <a:rPr lang="en-US" sz="1800" dirty="0">
                <a:latin typeface="Arial"/>
                <a:cs typeface="Arial"/>
              </a:rPr>
              <a:t>Customize the slides to reflect local community context, strategies, and/or priorities.</a:t>
            </a:r>
          </a:p>
        </p:txBody>
      </p:sp>
      <p:cxnSp>
        <p:nvCxnSpPr>
          <p:cNvPr id="4" name="Straight Arrow Connector 3">
            <a:extLst>
              <a:ext uri="{FF2B5EF4-FFF2-40B4-BE49-F238E27FC236}">
                <a16:creationId xmlns:a16="http://schemas.microsoft.com/office/drawing/2014/main" id="{8098A593-07C5-753A-FB7D-A3D411C2D97A}"/>
              </a:ext>
              <a:ext uri="{C183D7F6-B498-43B3-948B-1728B52AA6E4}">
                <adec:decorative xmlns:adec="http://schemas.microsoft.com/office/drawing/2017/decorative" val="1"/>
              </a:ext>
            </a:extLst>
          </p:cNvPr>
          <p:cNvCxnSpPr/>
          <p:nvPr/>
        </p:nvCxnSpPr>
        <p:spPr>
          <a:xfrm flipV="1">
            <a:off x="1083734" y="1405467"/>
            <a:ext cx="10176933" cy="16933"/>
          </a:xfrm>
          <a:prstGeom prst="straightConnector1">
            <a:avLst/>
          </a:prstGeom>
          <a:ln w="57150">
            <a:solidFill>
              <a:srgbClr val="0091C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227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78E483-60EE-4612-FA50-BE559D07A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1DBB2-ED9C-5A92-A65C-2D4A6E60D41B}"/>
              </a:ext>
            </a:extLst>
          </p:cNvPr>
          <p:cNvSpPr>
            <a:spLocks noGrp="1"/>
          </p:cNvSpPr>
          <p:nvPr>
            <p:ph type="title"/>
          </p:nvPr>
        </p:nvSpPr>
        <p:spPr>
          <a:xfrm>
            <a:off x="1082357" y="698135"/>
            <a:ext cx="10771506" cy="961610"/>
          </a:xfrm>
        </p:spPr>
        <p:txBody>
          <a:bodyPr wrap="square" anchor="ctr">
            <a:normAutofit fontScale="90000"/>
          </a:bodyPr>
          <a:lstStyle/>
          <a:p>
            <a:r>
              <a:rPr lang="en-US" dirty="0">
                <a:latin typeface="Arial Narrow"/>
              </a:rPr>
              <a:t>Make it easier and less </a:t>
            </a:r>
            <a:r>
              <a:rPr lang="en-US">
                <a:latin typeface="Arial Narrow"/>
              </a:rPr>
              <a:t>expensive to build homes.</a:t>
            </a:r>
          </a:p>
        </p:txBody>
      </p:sp>
      <p:sp>
        <p:nvSpPr>
          <p:cNvPr id="3" name="Content Placeholder 2">
            <a:extLst>
              <a:ext uri="{FF2B5EF4-FFF2-40B4-BE49-F238E27FC236}">
                <a16:creationId xmlns:a16="http://schemas.microsoft.com/office/drawing/2014/main" id="{FB32B2A4-950B-F8FA-7B4C-073C4E6C5BC1}"/>
              </a:ext>
            </a:extLst>
          </p:cNvPr>
          <p:cNvSpPr>
            <a:spLocks noGrp="1"/>
          </p:cNvSpPr>
          <p:nvPr>
            <p:ph idx="1"/>
          </p:nvPr>
        </p:nvSpPr>
        <p:spPr>
          <a:xfrm>
            <a:off x="0" y="1823461"/>
            <a:ext cx="5902036" cy="4802970"/>
          </a:xfrm>
        </p:spPr>
        <p:txBody>
          <a:bodyPr wrap="square" anchor="t">
            <a:normAutofit/>
          </a:bodyPr>
          <a:lstStyle/>
          <a:p>
            <a:pPr marL="811213" lvl="1" indent="-317500">
              <a:spcBef>
                <a:spcPts val="1200"/>
              </a:spcBef>
            </a:pPr>
            <a:r>
              <a:rPr lang="en-US" sz="2600" dirty="0"/>
              <a:t>Identify places where new homes of different types makes sense</a:t>
            </a:r>
          </a:p>
          <a:p>
            <a:pPr marL="811213" lvl="1" indent="-317500">
              <a:spcBef>
                <a:spcPts val="1200"/>
              </a:spcBef>
            </a:pPr>
            <a:r>
              <a:rPr lang="en-US" sz="2600" dirty="0"/>
              <a:t>Provide clear and consistent rules for home building</a:t>
            </a:r>
          </a:p>
          <a:p>
            <a:pPr marL="811213" lvl="1" indent="-317500">
              <a:spcBef>
                <a:spcPts val="1200"/>
              </a:spcBef>
            </a:pPr>
            <a:r>
              <a:rPr lang="en-US" sz="2600" dirty="0"/>
              <a:t>Make it faster to get new homes approved, especially affordable homes</a:t>
            </a:r>
          </a:p>
          <a:p>
            <a:pPr marL="811213" lvl="1" indent="-317500">
              <a:spcBef>
                <a:spcPts val="1200"/>
              </a:spcBef>
            </a:pPr>
            <a:r>
              <a:rPr lang="en-US" sz="2600" dirty="0"/>
              <a:t>Look for ways to lower construction costs</a:t>
            </a:r>
          </a:p>
        </p:txBody>
      </p:sp>
      <p:pic>
        <p:nvPicPr>
          <p:cNvPr id="6" name="Picture 5">
            <a:extLst>
              <a:ext uri="{FF2B5EF4-FFF2-40B4-BE49-F238E27FC236}">
                <a16:creationId xmlns:a16="http://schemas.microsoft.com/office/drawing/2014/main" id="{55615436-5CD7-6B76-5F27-C19A1F48D048}"/>
              </a:ext>
            </a:extLst>
          </p:cNvPr>
          <p:cNvPicPr>
            <a:picLocks noChangeAspect="1"/>
          </p:cNvPicPr>
          <p:nvPr/>
        </p:nvPicPr>
        <p:blipFill>
          <a:blip r:embed="rId3"/>
          <a:stretch>
            <a:fillRect/>
          </a:stretch>
        </p:blipFill>
        <p:spPr>
          <a:xfrm>
            <a:off x="136257" y="672984"/>
            <a:ext cx="946100" cy="961610"/>
          </a:xfrm>
          <a:prstGeom prst="rect">
            <a:avLst/>
          </a:prstGeom>
        </p:spPr>
      </p:pic>
      <p:pic>
        <p:nvPicPr>
          <p:cNvPr id="7" name="Picture Placeholder 6">
            <a:extLst>
              <a:ext uri="{FF2B5EF4-FFF2-40B4-BE49-F238E27FC236}">
                <a16:creationId xmlns:a16="http://schemas.microsoft.com/office/drawing/2014/main" id="{7B4033E0-8078-EF9D-948F-73E110823DF7}"/>
              </a:ext>
            </a:extLst>
          </p:cNvPr>
          <p:cNvPicPr>
            <a:picLocks noChangeAspect="1"/>
          </p:cNvPicPr>
          <p:nvPr/>
        </p:nvPicPr>
        <p:blipFill>
          <a:blip r:embed="rId4"/>
          <a:srcRect l="8292" r="19158" b="2"/>
          <a:stretch>
            <a:fillRect/>
          </a:stretch>
        </p:blipFill>
        <p:spPr>
          <a:xfrm>
            <a:off x="6126559" y="1823461"/>
            <a:ext cx="5316141" cy="4066700"/>
          </a:xfrm>
          <a:prstGeom prst="rect">
            <a:avLst/>
          </a:prstGeom>
          <a:noFill/>
          <a:ln>
            <a:no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2922212-86BE-8391-1D65-3036D09B1404}"/>
              </a:ext>
            </a:extLst>
          </p:cNvPr>
          <p:cNvSpPr>
            <a:spLocks noGrp="1"/>
          </p:cNvSpPr>
          <p:nvPr>
            <p:ph type="sldNum" sz="quarter" idx="16"/>
          </p:nvPr>
        </p:nvSpPr>
        <p:spPr>
          <a:xfrm>
            <a:off x="11442700" y="6356350"/>
            <a:ext cx="646113" cy="365125"/>
          </a:xfrm>
        </p:spPr>
        <p:txBody>
          <a:bodyPr anchor="b">
            <a:normAutofit/>
          </a:bodyPr>
          <a:lstStyle/>
          <a:p>
            <a:pPr>
              <a:spcAft>
                <a:spcPts val="600"/>
              </a:spcAft>
              <a:defRPr/>
            </a:pPr>
            <a:fld id="{05652D95-3249-4283-BA00-727613A0C412}" type="slidenum">
              <a:rPr lang="en-US" altLang="en-US" smtClean="0"/>
              <a:pPr>
                <a:spcAft>
                  <a:spcPts val="600"/>
                </a:spcAft>
                <a:defRPr/>
              </a:pPr>
              <a:t>10</a:t>
            </a:fld>
            <a:endParaRPr lang="en-US" altLang="en-US"/>
          </a:p>
        </p:txBody>
      </p:sp>
    </p:spTree>
    <p:extLst>
      <p:ext uri="{BB962C8B-B14F-4D97-AF65-F5344CB8AC3E}">
        <p14:creationId xmlns:p14="http://schemas.microsoft.com/office/powerpoint/2010/main" val="4116333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30A2B-D3CC-DADB-60D6-E4226E69E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D3461-1BB5-B828-13F1-F3C28BC7E8D0}"/>
              </a:ext>
            </a:extLst>
          </p:cNvPr>
          <p:cNvSpPr>
            <a:spLocks noGrp="1"/>
          </p:cNvSpPr>
          <p:nvPr>
            <p:ph type="title"/>
          </p:nvPr>
        </p:nvSpPr>
        <p:spPr>
          <a:xfrm>
            <a:off x="5581403" y="1345695"/>
            <a:ext cx="5861297" cy="903610"/>
          </a:xfrm>
        </p:spPr>
        <p:txBody>
          <a:bodyPr/>
          <a:lstStyle/>
          <a:p>
            <a:r>
              <a:rPr lang="en-US" sz="4000" dirty="0"/>
              <a:t>Lowering costs and growing workforce skills</a:t>
            </a:r>
          </a:p>
        </p:txBody>
      </p:sp>
      <p:sp>
        <p:nvSpPr>
          <p:cNvPr id="5" name="TextBox 4">
            <a:extLst>
              <a:ext uri="{FF2B5EF4-FFF2-40B4-BE49-F238E27FC236}">
                <a16:creationId xmlns:a16="http://schemas.microsoft.com/office/drawing/2014/main" id="{641BB70E-9040-0D53-152C-1009CFF6F9B2}"/>
              </a:ext>
            </a:extLst>
          </p:cNvPr>
          <p:cNvSpPr txBox="1"/>
          <p:nvPr/>
        </p:nvSpPr>
        <p:spPr>
          <a:xfrm>
            <a:off x="474227" y="1308385"/>
            <a:ext cx="4815300" cy="492443"/>
          </a:xfrm>
          <a:prstGeom prst="rect">
            <a:avLst/>
          </a:prstGeom>
          <a:solidFill>
            <a:schemeClr val="accent3"/>
          </a:solid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Learning from our region</a:t>
            </a:r>
          </a:p>
        </p:txBody>
      </p:sp>
      <p:sp>
        <p:nvSpPr>
          <p:cNvPr id="3" name="Content Placeholder 2">
            <a:extLst>
              <a:ext uri="{FF2B5EF4-FFF2-40B4-BE49-F238E27FC236}">
                <a16:creationId xmlns:a16="http://schemas.microsoft.com/office/drawing/2014/main" id="{4C0FA7D7-884F-ECA3-94B3-EAE7F1E17120}"/>
              </a:ext>
            </a:extLst>
          </p:cNvPr>
          <p:cNvSpPr>
            <a:spLocks noGrp="1"/>
          </p:cNvSpPr>
          <p:nvPr>
            <p:ph idx="1"/>
          </p:nvPr>
        </p:nvSpPr>
        <p:spPr>
          <a:xfrm>
            <a:off x="5581403" y="2538255"/>
            <a:ext cx="6001465" cy="4140881"/>
          </a:xfrm>
        </p:spPr>
        <p:txBody>
          <a:bodyPr/>
          <a:lstStyle/>
          <a:p>
            <a:r>
              <a:rPr lang="en-US" sz="2400" b="1" dirty="0" err="1">
                <a:latin typeface="Arial"/>
                <a:cs typeface="Arial"/>
              </a:rPr>
              <a:t>BoulderMOD</a:t>
            </a:r>
            <a:r>
              <a:rPr lang="en-US" sz="2400" dirty="0">
                <a:latin typeface="Arial"/>
                <a:cs typeface="Arial"/>
              </a:rPr>
              <a:t> is a modular factory dedicated specifically to delivering affordable homeownership for lower income families</a:t>
            </a:r>
            <a:endParaRPr lang="en-US" sz="2400" dirty="0"/>
          </a:p>
          <a:p>
            <a:r>
              <a:rPr lang="en-US" sz="2400" dirty="0">
                <a:latin typeface="Arial"/>
                <a:cs typeface="Arial"/>
              </a:rPr>
              <a:t>The modular construction builds high-quality energy-</a:t>
            </a:r>
            <a:r>
              <a:rPr lang="en-US" sz="2400" dirty="0" err="1">
                <a:latin typeface="Arial"/>
                <a:cs typeface="Arial"/>
              </a:rPr>
              <a:t>efficent</a:t>
            </a:r>
            <a:r>
              <a:rPr lang="en-US" sz="2400" dirty="0">
                <a:latin typeface="Arial"/>
                <a:cs typeface="Arial"/>
              </a:rPr>
              <a:t> units at lower cost</a:t>
            </a:r>
          </a:p>
          <a:p>
            <a:r>
              <a:rPr lang="en-US" sz="2400" dirty="0">
                <a:latin typeface="Arial"/>
                <a:cs typeface="Arial"/>
              </a:rPr>
              <a:t>Created through a partnership between the City of Boulder, Boulder Valley School District, and Flatirons Habitat for Humanity</a:t>
            </a:r>
          </a:p>
        </p:txBody>
      </p:sp>
      <p:pic>
        <p:nvPicPr>
          <p:cNvPr id="8" name="Picture 7" descr="A placeholder picture of a constrution site.">
            <a:extLst>
              <a:ext uri="{FF2B5EF4-FFF2-40B4-BE49-F238E27FC236}">
                <a16:creationId xmlns:a16="http://schemas.microsoft.com/office/drawing/2014/main" id="{29A87CA2-A153-27C5-E2C8-4F91F8AF1190}"/>
              </a:ext>
            </a:extLst>
          </p:cNvPr>
          <p:cNvPicPr>
            <a:picLocks noChangeAspect="1"/>
          </p:cNvPicPr>
          <p:nvPr/>
        </p:nvPicPr>
        <p:blipFill>
          <a:blip r:embed="rId3"/>
          <a:stretch>
            <a:fillRect/>
          </a:stretch>
        </p:blipFill>
        <p:spPr>
          <a:xfrm>
            <a:off x="474227" y="1764426"/>
            <a:ext cx="4815300" cy="5029904"/>
          </a:xfrm>
          <a:prstGeom prst="rect">
            <a:avLst/>
          </a:prstGeom>
        </p:spPr>
      </p:pic>
      <p:grpSp>
        <p:nvGrpSpPr>
          <p:cNvPr id="6" name="Group 5" descr="An icon of three people from the chest up around a gear.">
            <a:extLst>
              <a:ext uri="{FF2B5EF4-FFF2-40B4-BE49-F238E27FC236}">
                <a16:creationId xmlns:a16="http://schemas.microsoft.com/office/drawing/2014/main" id="{FC479A5A-62E6-649F-57F4-74A917D2E106}"/>
              </a:ext>
            </a:extLst>
          </p:cNvPr>
          <p:cNvGrpSpPr/>
          <p:nvPr/>
        </p:nvGrpSpPr>
        <p:grpSpPr>
          <a:xfrm>
            <a:off x="474227" y="296379"/>
            <a:ext cx="981263" cy="981397"/>
            <a:chOff x="3287093" y="4318511"/>
            <a:chExt cx="981263" cy="981397"/>
          </a:xfrm>
        </p:grpSpPr>
        <p:sp>
          <p:nvSpPr>
            <p:cNvPr id="7" name="Freeform: Shape 163">
              <a:extLst>
                <a:ext uri="{FF2B5EF4-FFF2-40B4-BE49-F238E27FC236}">
                  <a16:creationId xmlns:a16="http://schemas.microsoft.com/office/drawing/2014/main" id="{7AEFFEC0-761A-C56F-F09A-83C6F6CE3745}"/>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nvGrpSpPr>
            <p:cNvPr id="9" name="Graphic 82">
              <a:extLst>
                <a:ext uri="{FF2B5EF4-FFF2-40B4-BE49-F238E27FC236}">
                  <a16:creationId xmlns:a16="http://schemas.microsoft.com/office/drawing/2014/main" id="{95BA207F-5216-F004-C5F3-4701841126D9}"/>
                </a:ext>
              </a:extLst>
            </p:cNvPr>
            <p:cNvGrpSpPr/>
            <p:nvPr/>
          </p:nvGrpSpPr>
          <p:grpSpPr>
            <a:xfrm>
              <a:off x="3287093" y="4715477"/>
              <a:ext cx="343438" cy="444777"/>
              <a:chOff x="3287093" y="4715477"/>
              <a:chExt cx="343438" cy="444777"/>
            </a:xfrm>
            <a:solidFill>
              <a:srgbClr val="1E3970"/>
            </a:solidFill>
          </p:grpSpPr>
          <p:sp>
            <p:nvSpPr>
              <p:cNvPr id="16" name="Freeform: Shape 165">
                <a:extLst>
                  <a:ext uri="{FF2B5EF4-FFF2-40B4-BE49-F238E27FC236}">
                    <a16:creationId xmlns:a16="http://schemas.microsoft.com/office/drawing/2014/main" id="{4EB198C0-B4DD-BCBD-D074-F88BA4FD45E6}"/>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7" name="Freeform: Shape 166">
                <a:extLst>
                  <a:ext uri="{FF2B5EF4-FFF2-40B4-BE49-F238E27FC236}">
                    <a16:creationId xmlns:a16="http://schemas.microsoft.com/office/drawing/2014/main" id="{C3215C99-83F2-4ED4-02E3-83EEC23E7343}"/>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0" name="Graphic 82">
              <a:extLst>
                <a:ext uri="{FF2B5EF4-FFF2-40B4-BE49-F238E27FC236}">
                  <a16:creationId xmlns:a16="http://schemas.microsoft.com/office/drawing/2014/main" id="{5B60B991-E4B5-5366-12F1-25E9FF8CC29A}"/>
                </a:ext>
              </a:extLst>
            </p:cNvPr>
            <p:cNvGrpSpPr/>
            <p:nvPr/>
          </p:nvGrpSpPr>
          <p:grpSpPr>
            <a:xfrm>
              <a:off x="3924959" y="4715477"/>
              <a:ext cx="343397" cy="444777"/>
              <a:chOff x="3924959" y="4715477"/>
              <a:chExt cx="343397" cy="444777"/>
            </a:xfrm>
            <a:solidFill>
              <a:srgbClr val="1E3970"/>
            </a:solidFill>
          </p:grpSpPr>
          <p:sp>
            <p:nvSpPr>
              <p:cNvPr id="14" name="Freeform: Shape 168">
                <a:extLst>
                  <a:ext uri="{FF2B5EF4-FFF2-40B4-BE49-F238E27FC236}">
                    <a16:creationId xmlns:a16="http://schemas.microsoft.com/office/drawing/2014/main" id="{32FFD630-4B6A-E18D-A3DB-CCC24C90BFEB}"/>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5" name="Freeform: Shape 169">
                <a:extLst>
                  <a:ext uri="{FF2B5EF4-FFF2-40B4-BE49-F238E27FC236}">
                    <a16:creationId xmlns:a16="http://schemas.microsoft.com/office/drawing/2014/main" id="{CFC4F12D-2105-4080-7A89-EE3B5CFCCFB9}"/>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1" name="Graphic 82">
              <a:extLst>
                <a:ext uri="{FF2B5EF4-FFF2-40B4-BE49-F238E27FC236}">
                  <a16:creationId xmlns:a16="http://schemas.microsoft.com/office/drawing/2014/main" id="{5F59364F-7B05-24A6-7A50-DD4192B163BC}"/>
                </a:ext>
              </a:extLst>
            </p:cNvPr>
            <p:cNvGrpSpPr/>
            <p:nvPr/>
          </p:nvGrpSpPr>
          <p:grpSpPr>
            <a:xfrm>
              <a:off x="3591274" y="4855131"/>
              <a:ext cx="372901" cy="444777"/>
              <a:chOff x="3591274" y="4855131"/>
              <a:chExt cx="372901" cy="444777"/>
            </a:xfrm>
            <a:solidFill>
              <a:srgbClr val="1E3970"/>
            </a:solidFill>
          </p:grpSpPr>
          <p:sp>
            <p:nvSpPr>
              <p:cNvPr id="12" name="Freeform: Shape 171">
                <a:extLst>
                  <a:ext uri="{FF2B5EF4-FFF2-40B4-BE49-F238E27FC236}">
                    <a16:creationId xmlns:a16="http://schemas.microsoft.com/office/drawing/2014/main" id="{2D8A8438-585A-53FC-5FE1-EC0AB03F51E7}"/>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72">
                <a:extLst>
                  <a:ext uri="{FF2B5EF4-FFF2-40B4-BE49-F238E27FC236}">
                    <a16:creationId xmlns:a16="http://schemas.microsoft.com/office/drawing/2014/main" id="{499CF5B7-5EA7-552E-3907-054D5C808517}"/>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sp>
        <p:nvSpPr>
          <p:cNvPr id="4" name="Slide Number Placeholder 3">
            <a:extLst>
              <a:ext uri="{FF2B5EF4-FFF2-40B4-BE49-F238E27FC236}">
                <a16:creationId xmlns:a16="http://schemas.microsoft.com/office/drawing/2014/main" id="{F684FBE8-0B52-80BA-DC2C-5145B4E1E14F}"/>
              </a:ext>
            </a:extLst>
          </p:cNvPr>
          <p:cNvSpPr>
            <a:spLocks noGrp="1"/>
          </p:cNvSpPr>
          <p:nvPr>
            <p:ph type="sldNum" sz="quarter" idx="16"/>
          </p:nvPr>
        </p:nvSpPr>
        <p:spPr/>
        <p:txBody>
          <a:bodyPr/>
          <a:lstStyle/>
          <a:p>
            <a:pPr>
              <a:defRPr/>
            </a:pPr>
            <a:fld id="{05652D95-3249-4283-BA00-727613A0C412}" type="slidenum">
              <a:rPr lang="en-US" altLang="en-US" smtClean="0"/>
              <a:pPr>
                <a:defRPr/>
              </a:pPr>
              <a:t>11</a:t>
            </a:fld>
            <a:endParaRPr lang="en-US" altLang="en-US"/>
          </a:p>
        </p:txBody>
      </p:sp>
    </p:spTree>
    <p:extLst>
      <p:ext uri="{BB962C8B-B14F-4D97-AF65-F5344CB8AC3E}">
        <p14:creationId xmlns:p14="http://schemas.microsoft.com/office/powerpoint/2010/main" val="280746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885E8C-8D62-FEB7-1F22-CCD531DD0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1BCC8-026C-B5BD-A55D-9E853719C76A}"/>
              </a:ext>
            </a:extLst>
          </p:cNvPr>
          <p:cNvSpPr>
            <a:spLocks noGrp="1"/>
          </p:cNvSpPr>
          <p:nvPr>
            <p:ph type="title"/>
          </p:nvPr>
        </p:nvSpPr>
        <p:spPr>
          <a:xfrm>
            <a:off x="1184532" y="787078"/>
            <a:ext cx="10308164" cy="903610"/>
          </a:xfrm>
        </p:spPr>
        <p:txBody>
          <a:bodyPr wrap="square" anchor="ctr">
            <a:normAutofit/>
          </a:bodyPr>
          <a:lstStyle/>
          <a:p>
            <a:r>
              <a:rPr lang="en-US" dirty="0">
                <a:latin typeface="Arial Narrow"/>
              </a:rPr>
              <a:t>Increase </a:t>
            </a:r>
            <a:r>
              <a:rPr lang="en-US">
                <a:latin typeface="Arial Narrow"/>
              </a:rPr>
              <a:t>funding for housing.</a:t>
            </a:r>
            <a:endParaRPr lang="en-US" dirty="0"/>
          </a:p>
        </p:txBody>
      </p:sp>
      <p:sp>
        <p:nvSpPr>
          <p:cNvPr id="3" name="Content Placeholder 2">
            <a:extLst>
              <a:ext uri="{FF2B5EF4-FFF2-40B4-BE49-F238E27FC236}">
                <a16:creationId xmlns:a16="http://schemas.microsoft.com/office/drawing/2014/main" id="{D48C4C8A-189C-76AC-2B7B-5A81F0CFEBC2}"/>
              </a:ext>
            </a:extLst>
          </p:cNvPr>
          <p:cNvSpPr>
            <a:spLocks noGrp="1"/>
          </p:cNvSpPr>
          <p:nvPr>
            <p:ph idx="1"/>
          </p:nvPr>
        </p:nvSpPr>
        <p:spPr>
          <a:xfrm>
            <a:off x="41276" y="1796729"/>
            <a:ext cx="5658880" cy="4572321"/>
          </a:xfrm>
        </p:spPr>
        <p:txBody>
          <a:bodyPr wrap="square" anchor="t">
            <a:normAutofit/>
          </a:bodyPr>
          <a:lstStyle/>
          <a:p>
            <a:pPr marL="752475" lvl="1" indent="-295275">
              <a:spcBef>
                <a:spcPts val="1200"/>
              </a:spcBef>
            </a:pPr>
            <a:r>
              <a:rPr lang="en-US" sz="2800" dirty="0"/>
              <a:t>Work together to create new funding sources</a:t>
            </a:r>
          </a:p>
          <a:p>
            <a:pPr marL="752475" lvl="1" indent="-295275">
              <a:spcBef>
                <a:spcPts val="1200"/>
              </a:spcBef>
            </a:pPr>
            <a:r>
              <a:rPr lang="en-US" sz="2800" dirty="0"/>
              <a:t>Improve coordination on housing investments</a:t>
            </a:r>
          </a:p>
          <a:p>
            <a:pPr marL="752475" lvl="1" indent="-295275">
              <a:spcBef>
                <a:spcPts val="1200"/>
              </a:spcBef>
            </a:pPr>
            <a:r>
              <a:rPr lang="en-US" sz="2800" dirty="0"/>
              <a:t>Pool existing resources to maximize impact</a:t>
            </a:r>
          </a:p>
          <a:p>
            <a:pPr marL="752475" lvl="1" indent="-295275">
              <a:spcBef>
                <a:spcPts val="1200"/>
              </a:spcBef>
            </a:pPr>
            <a:r>
              <a:rPr lang="en-US" sz="2800" dirty="0"/>
              <a:t>Provide access to shared technical expertise</a:t>
            </a:r>
          </a:p>
        </p:txBody>
      </p:sp>
      <p:pic>
        <p:nvPicPr>
          <p:cNvPr id="5" name="Picture 4">
            <a:extLst>
              <a:ext uri="{FF2B5EF4-FFF2-40B4-BE49-F238E27FC236}">
                <a16:creationId xmlns:a16="http://schemas.microsoft.com/office/drawing/2014/main" id="{DCF000F1-F728-5FAA-DC00-529CE2BEF922}"/>
              </a:ext>
            </a:extLst>
          </p:cNvPr>
          <p:cNvPicPr>
            <a:picLocks noChangeAspect="1"/>
          </p:cNvPicPr>
          <p:nvPr/>
        </p:nvPicPr>
        <p:blipFill>
          <a:blip r:embed="rId3"/>
          <a:stretch>
            <a:fillRect/>
          </a:stretch>
        </p:blipFill>
        <p:spPr>
          <a:xfrm>
            <a:off x="166575" y="728537"/>
            <a:ext cx="970457" cy="954548"/>
          </a:xfrm>
          <a:prstGeom prst="rect">
            <a:avLst/>
          </a:prstGeom>
        </p:spPr>
      </p:pic>
      <p:pic>
        <p:nvPicPr>
          <p:cNvPr id="10" name="Picture 9" descr="A placeholder picture of a family packing boxes.">
            <a:extLst>
              <a:ext uri="{FF2B5EF4-FFF2-40B4-BE49-F238E27FC236}">
                <a16:creationId xmlns:a16="http://schemas.microsoft.com/office/drawing/2014/main" id="{86782B42-992D-5E16-A4F6-A2994E3FB9D2}"/>
              </a:ext>
            </a:extLst>
          </p:cNvPr>
          <p:cNvPicPr>
            <a:picLocks noChangeAspect="1"/>
          </p:cNvPicPr>
          <p:nvPr/>
        </p:nvPicPr>
        <p:blipFill>
          <a:blip r:embed="rId4"/>
          <a:srcRect l="15609" r="15609"/>
          <a:stretch/>
        </p:blipFill>
        <p:spPr>
          <a:xfrm>
            <a:off x="6491846" y="1796729"/>
            <a:ext cx="4332735" cy="4199473"/>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7FD58367-32DE-F53A-5878-32482B8C4856}"/>
              </a:ext>
            </a:extLst>
          </p:cNvPr>
          <p:cNvSpPr>
            <a:spLocks noGrp="1"/>
          </p:cNvSpPr>
          <p:nvPr>
            <p:ph type="sldNum" sz="quarter" idx="12"/>
          </p:nvPr>
        </p:nvSpPr>
        <p:spPr/>
        <p:txBody>
          <a:bodyPr anchor="b">
            <a:normAutofit/>
          </a:bodyPr>
          <a:lstStyle/>
          <a:p>
            <a:pPr>
              <a:spcAft>
                <a:spcPts val="600"/>
              </a:spcAft>
              <a:defRPr/>
            </a:pPr>
            <a:fld id="{05652D95-3249-4283-BA00-727613A0C412}" type="slidenum">
              <a:rPr lang="en-US" altLang="en-US" smtClean="0"/>
              <a:pPr>
                <a:spcAft>
                  <a:spcPts val="600"/>
                </a:spcAft>
                <a:defRPr/>
              </a:pPr>
              <a:t>12</a:t>
            </a:fld>
            <a:endParaRPr lang="en-US" altLang="en-US"/>
          </a:p>
        </p:txBody>
      </p:sp>
    </p:spTree>
    <p:extLst>
      <p:ext uri="{BB962C8B-B14F-4D97-AF65-F5344CB8AC3E}">
        <p14:creationId xmlns:p14="http://schemas.microsoft.com/office/powerpoint/2010/main" val="2178937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780BC-B18A-5284-9B89-F87F4DF4D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F8826-0378-7269-9CED-1A47CA8E9232}"/>
              </a:ext>
            </a:extLst>
          </p:cNvPr>
          <p:cNvSpPr>
            <a:spLocks noGrp="1"/>
          </p:cNvSpPr>
          <p:nvPr>
            <p:ph type="title"/>
          </p:nvPr>
        </p:nvSpPr>
        <p:spPr>
          <a:xfrm>
            <a:off x="5593708" y="1168241"/>
            <a:ext cx="5861297" cy="903610"/>
          </a:xfrm>
        </p:spPr>
        <p:txBody>
          <a:bodyPr/>
          <a:lstStyle/>
          <a:p>
            <a:r>
              <a:rPr lang="en-US" sz="4000" dirty="0"/>
              <a:t>Investing in housing</a:t>
            </a:r>
          </a:p>
        </p:txBody>
      </p:sp>
      <p:pic>
        <p:nvPicPr>
          <p:cNvPr id="8" name="Picture 7" descr="A placeholder picture of a family moving into new home.">
            <a:extLst>
              <a:ext uri="{FF2B5EF4-FFF2-40B4-BE49-F238E27FC236}">
                <a16:creationId xmlns:a16="http://schemas.microsoft.com/office/drawing/2014/main" id="{BB38A9C1-E0D8-9EED-2E5E-F735C0AD264E}"/>
              </a:ext>
            </a:extLst>
          </p:cNvPr>
          <p:cNvPicPr>
            <a:picLocks noChangeAspect="1"/>
          </p:cNvPicPr>
          <p:nvPr/>
        </p:nvPicPr>
        <p:blipFill>
          <a:blip r:embed="rId3"/>
          <a:srcRect l="12192" r="25177" b="3985"/>
          <a:stretch>
            <a:fillRect/>
          </a:stretch>
        </p:blipFill>
        <p:spPr>
          <a:xfrm>
            <a:off x="474227" y="1797499"/>
            <a:ext cx="4815300" cy="4923975"/>
          </a:xfrm>
          <a:prstGeom prst="rect">
            <a:avLst/>
          </a:prstGeom>
        </p:spPr>
      </p:pic>
      <p:sp>
        <p:nvSpPr>
          <p:cNvPr id="5" name="TextBox 4">
            <a:extLst>
              <a:ext uri="{FF2B5EF4-FFF2-40B4-BE49-F238E27FC236}">
                <a16:creationId xmlns:a16="http://schemas.microsoft.com/office/drawing/2014/main" id="{DAFADD43-9B9D-450F-D323-0CCFC9D9DC99}"/>
              </a:ext>
            </a:extLst>
          </p:cNvPr>
          <p:cNvSpPr txBox="1"/>
          <p:nvPr/>
        </p:nvSpPr>
        <p:spPr>
          <a:xfrm>
            <a:off x="474227" y="1308385"/>
            <a:ext cx="4815300" cy="492443"/>
          </a:xfrm>
          <a:prstGeom prst="rect">
            <a:avLst/>
          </a:prstGeom>
          <a:solidFill>
            <a:schemeClr val="accent3"/>
          </a:solid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Learning from our region</a:t>
            </a:r>
          </a:p>
        </p:txBody>
      </p:sp>
      <p:grpSp>
        <p:nvGrpSpPr>
          <p:cNvPr id="6" name="Group 5" descr="An icon of three people from the chest up around a gear.">
            <a:extLst>
              <a:ext uri="{FF2B5EF4-FFF2-40B4-BE49-F238E27FC236}">
                <a16:creationId xmlns:a16="http://schemas.microsoft.com/office/drawing/2014/main" id="{208EEDFE-FBD9-0C8D-E499-BCAF54E4FDF8}"/>
              </a:ext>
            </a:extLst>
          </p:cNvPr>
          <p:cNvGrpSpPr/>
          <p:nvPr/>
        </p:nvGrpSpPr>
        <p:grpSpPr>
          <a:xfrm>
            <a:off x="474227" y="296379"/>
            <a:ext cx="981263" cy="981397"/>
            <a:chOff x="3287093" y="4318511"/>
            <a:chExt cx="981263" cy="981397"/>
          </a:xfrm>
        </p:grpSpPr>
        <p:sp>
          <p:nvSpPr>
            <p:cNvPr id="7" name="Freeform: Shape 163">
              <a:extLst>
                <a:ext uri="{FF2B5EF4-FFF2-40B4-BE49-F238E27FC236}">
                  <a16:creationId xmlns:a16="http://schemas.microsoft.com/office/drawing/2014/main" id="{9BE40C68-92B2-EE05-E069-9E13D0E8390C}"/>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nvGrpSpPr>
            <p:cNvPr id="9" name="Graphic 82">
              <a:extLst>
                <a:ext uri="{FF2B5EF4-FFF2-40B4-BE49-F238E27FC236}">
                  <a16:creationId xmlns:a16="http://schemas.microsoft.com/office/drawing/2014/main" id="{97E79AF9-AE42-4D3D-5509-FB1C7ABAE99A}"/>
                </a:ext>
              </a:extLst>
            </p:cNvPr>
            <p:cNvGrpSpPr/>
            <p:nvPr/>
          </p:nvGrpSpPr>
          <p:grpSpPr>
            <a:xfrm>
              <a:off x="3287093" y="4715477"/>
              <a:ext cx="343438" cy="444777"/>
              <a:chOff x="3287093" y="4715477"/>
              <a:chExt cx="343438" cy="444777"/>
            </a:xfrm>
            <a:solidFill>
              <a:srgbClr val="1E3970"/>
            </a:solidFill>
          </p:grpSpPr>
          <p:sp>
            <p:nvSpPr>
              <p:cNvPr id="16" name="Freeform: Shape 165">
                <a:extLst>
                  <a:ext uri="{FF2B5EF4-FFF2-40B4-BE49-F238E27FC236}">
                    <a16:creationId xmlns:a16="http://schemas.microsoft.com/office/drawing/2014/main" id="{0F462C13-81B8-77FC-ADDD-BF1406426F41}"/>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7" name="Freeform: Shape 166">
                <a:extLst>
                  <a:ext uri="{FF2B5EF4-FFF2-40B4-BE49-F238E27FC236}">
                    <a16:creationId xmlns:a16="http://schemas.microsoft.com/office/drawing/2014/main" id="{9AC494FF-8CA6-1193-3693-E24AF5E0BC14}"/>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0" name="Graphic 82">
              <a:extLst>
                <a:ext uri="{FF2B5EF4-FFF2-40B4-BE49-F238E27FC236}">
                  <a16:creationId xmlns:a16="http://schemas.microsoft.com/office/drawing/2014/main" id="{27CD48B5-A79B-F874-5F19-93FEFA96B463}"/>
                </a:ext>
              </a:extLst>
            </p:cNvPr>
            <p:cNvGrpSpPr/>
            <p:nvPr/>
          </p:nvGrpSpPr>
          <p:grpSpPr>
            <a:xfrm>
              <a:off x="3924959" y="4715477"/>
              <a:ext cx="343397" cy="444777"/>
              <a:chOff x="3924959" y="4715477"/>
              <a:chExt cx="343397" cy="444777"/>
            </a:xfrm>
            <a:solidFill>
              <a:srgbClr val="1E3970"/>
            </a:solidFill>
          </p:grpSpPr>
          <p:sp>
            <p:nvSpPr>
              <p:cNvPr id="14" name="Freeform: Shape 168">
                <a:extLst>
                  <a:ext uri="{FF2B5EF4-FFF2-40B4-BE49-F238E27FC236}">
                    <a16:creationId xmlns:a16="http://schemas.microsoft.com/office/drawing/2014/main" id="{E8CA0CEE-668A-5CFD-B8EE-FBC09F76C69A}"/>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5" name="Freeform: Shape 169">
                <a:extLst>
                  <a:ext uri="{FF2B5EF4-FFF2-40B4-BE49-F238E27FC236}">
                    <a16:creationId xmlns:a16="http://schemas.microsoft.com/office/drawing/2014/main" id="{E1545B17-61D9-638F-3AA1-97534E1BDD90}"/>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1" name="Graphic 82">
              <a:extLst>
                <a:ext uri="{FF2B5EF4-FFF2-40B4-BE49-F238E27FC236}">
                  <a16:creationId xmlns:a16="http://schemas.microsoft.com/office/drawing/2014/main" id="{55FA1649-C728-D795-1D59-DBD9EEBF7F40}"/>
                </a:ext>
              </a:extLst>
            </p:cNvPr>
            <p:cNvGrpSpPr/>
            <p:nvPr/>
          </p:nvGrpSpPr>
          <p:grpSpPr>
            <a:xfrm>
              <a:off x="3591274" y="4855131"/>
              <a:ext cx="372901" cy="444777"/>
              <a:chOff x="3591274" y="4855131"/>
              <a:chExt cx="372901" cy="444777"/>
            </a:xfrm>
            <a:solidFill>
              <a:srgbClr val="1E3970"/>
            </a:solidFill>
          </p:grpSpPr>
          <p:sp>
            <p:nvSpPr>
              <p:cNvPr id="12" name="Freeform: Shape 171">
                <a:extLst>
                  <a:ext uri="{FF2B5EF4-FFF2-40B4-BE49-F238E27FC236}">
                    <a16:creationId xmlns:a16="http://schemas.microsoft.com/office/drawing/2014/main" id="{BDC5127E-F22D-F441-2C6B-F763B00A4618}"/>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72">
                <a:extLst>
                  <a:ext uri="{FF2B5EF4-FFF2-40B4-BE49-F238E27FC236}">
                    <a16:creationId xmlns:a16="http://schemas.microsoft.com/office/drawing/2014/main" id="{A282B209-DD66-F5AE-F739-654EB74A283D}"/>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sp>
        <p:nvSpPr>
          <p:cNvPr id="18" name="Content Placeholder 2">
            <a:extLst>
              <a:ext uri="{FF2B5EF4-FFF2-40B4-BE49-F238E27FC236}">
                <a16:creationId xmlns:a16="http://schemas.microsoft.com/office/drawing/2014/main" id="{E78D7298-89A1-A6FF-61F6-DC78F5C03375}"/>
              </a:ext>
            </a:extLst>
          </p:cNvPr>
          <p:cNvSpPr txBox="1">
            <a:spLocks/>
          </p:cNvSpPr>
          <p:nvPr/>
        </p:nvSpPr>
        <p:spPr bwMode="auto">
          <a:xfrm>
            <a:off x="5581403" y="2071851"/>
            <a:ext cx="6008722" cy="452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At least 7 DRCOG Member Governments currently have a </a:t>
            </a:r>
            <a:r>
              <a:rPr lang="en-US" sz="2400" b="1" dirty="0">
                <a:latin typeface="Arial"/>
                <a:cs typeface="Arial"/>
              </a:rPr>
              <a:t>local funding source dedicated to housing. </a:t>
            </a:r>
            <a:r>
              <a:rPr lang="en-US" sz="2400" dirty="0">
                <a:latin typeface="Arial"/>
                <a:cs typeface="Arial"/>
              </a:rPr>
              <a:t>Sources include:</a:t>
            </a:r>
            <a:endParaRPr lang="en-US" sz="2000" dirty="0"/>
          </a:p>
          <a:p>
            <a:pPr marL="411163" lvl="1" indent="-282575">
              <a:spcBef>
                <a:spcPts val="1200"/>
              </a:spcBef>
            </a:pPr>
            <a:r>
              <a:rPr lang="en-US" dirty="0">
                <a:latin typeface="Arial"/>
                <a:cs typeface="Arial"/>
              </a:rPr>
              <a:t>Sales tax dedicated to housing </a:t>
            </a:r>
            <a:br>
              <a:rPr lang="en-US" dirty="0">
                <a:latin typeface="Arial"/>
                <a:cs typeface="Arial"/>
              </a:rPr>
            </a:br>
            <a:r>
              <a:rPr lang="en-US" dirty="0">
                <a:latin typeface="Arial"/>
                <a:cs typeface="Arial"/>
              </a:rPr>
              <a:t>(Denver and Longmont)</a:t>
            </a:r>
            <a:endParaRPr lang="en-US" dirty="0"/>
          </a:p>
          <a:p>
            <a:pPr marL="411163" lvl="1" indent="-282575">
              <a:spcBef>
                <a:spcPts val="1200"/>
              </a:spcBef>
            </a:pPr>
            <a:r>
              <a:rPr lang="en-US" dirty="0">
                <a:latin typeface="Arial"/>
                <a:cs typeface="Arial"/>
              </a:rPr>
              <a:t>Property tax dedicated to housing (Boulder, Denver, and Longmont)</a:t>
            </a:r>
            <a:endParaRPr lang="en-US" dirty="0"/>
          </a:p>
          <a:p>
            <a:pPr marL="411163" lvl="1" indent="-282575">
              <a:spcBef>
                <a:spcPts val="1200"/>
              </a:spcBef>
            </a:pPr>
            <a:r>
              <a:rPr lang="en-US" dirty="0">
                <a:latin typeface="Arial"/>
                <a:cs typeface="Arial"/>
              </a:rPr>
              <a:t>Lodging tax dedicated to housing </a:t>
            </a:r>
            <a:br>
              <a:rPr lang="en-US" dirty="0">
                <a:latin typeface="Arial"/>
                <a:cs typeface="Arial"/>
              </a:rPr>
            </a:br>
            <a:r>
              <a:rPr lang="en-US" dirty="0">
                <a:latin typeface="Arial"/>
                <a:cs typeface="Arial"/>
              </a:rPr>
              <a:t>(Clear Creek County)</a:t>
            </a:r>
            <a:endParaRPr lang="en-US" dirty="0"/>
          </a:p>
        </p:txBody>
      </p:sp>
      <p:sp>
        <p:nvSpPr>
          <p:cNvPr id="4" name="Slide Number Placeholder 3">
            <a:extLst>
              <a:ext uri="{FF2B5EF4-FFF2-40B4-BE49-F238E27FC236}">
                <a16:creationId xmlns:a16="http://schemas.microsoft.com/office/drawing/2014/main" id="{BC5D51F3-BD99-73E2-B8FA-0DC4C50DD291}"/>
              </a:ext>
            </a:extLst>
          </p:cNvPr>
          <p:cNvSpPr>
            <a:spLocks noGrp="1"/>
          </p:cNvSpPr>
          <p:nvPr>
            <p:ph type="sldNum" sz="quarter" idx="16"/>
          </p:nvPr>
        </p:nvSpPr>
        <p:spPr/>
        <p:txBody>
          <a:bodyPr/>
          <a:lstStyle/>
          <a:p>
            <a:pPr>
              <a:defRPr/>
            </a:pPr>
            <a:fld id="{05652D95-3249-4283-BA00-727613A0C412}" type="slidenum">
              <a:rPr lang="en-US" altLang="en-US" smtClean="0"/>
              <a:pPr>
                <a:defRPr/>
              </a:pPr>
              <a:t>13</a:t>
            </a:fld>
            <a:endParaRPr lang="en-US" altLang="en-US"/>
          </a:p>
        </p:txBody>
      </p:sp>
    </p:spTree>
    <p:extLst>
      <p:ext uri="{BB962C8B-B14F-4D97-AF65-F5344CB8AC3E}">
        <p14:creationId xmlns:p14="http://schemas.microsoft.com/office/powerpoint/2010/main" val="3658118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9B3A49-9433-EAA3-E09A-6E3BDE7C7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CB259-F6A0-2A00-3D96-1417F750BB6C}"/>
              </a:ext>
            </a:extLst>
          </p:cNvPr>
          <p:cNvSpPr>
            <a:spLocks noGrp="1"/>
          </p:cNvSpPr>
          <p:nvPr>
            <p:ph type="title"/>
          </p:nvPr>
        </p:nvSpPr>
        <p:spPr>
          <a:xfrm>
            <a:off x="1184532" y="787078"/>
            <a:ext cx="10308164" cy="903610"/>
          </a:xfrm>
        </p:spPr>
        <p:txBody>
          <a:bodyPr wrap="square" anchor="ctr">
            <a:normAutofit/>
          </a:bodyPr>
          <a:lstStyle/>
          <a:p>
            <a:r>
              <a:rPr lang="en-US" dirty="0">
                <a:latin typeface="Arial Narrow"/>
              </a:rPr>
              <a:t>Create more choices and </a:t>
            </a:r>
            <a:r>
              <a:rPr lang="en-US">
                <a:latin typeface="Arial Narrow"/>
              </a:rPr>
              <a:t>affordability</a:t>
            </a:r>
            <a:r>
              <a:rPr lang="en-US" dirty="0">
                <a:latin typeface="Arial Narrow"/>
              </a:rPr>
              <a:t>.</a:t>
            </a:r>
            <a:endParaRPr lang="en-US" dirty="0"/>
          </a:p>
        </p:txBody>
      </p:sp>
      <p:sp>
        <p:nvSpPr>
          <p:cNvPr id="3" name="Content Placeholder 2">
            <a:extLst>
              <a:ext uri="{FF2B5EF4-FFF2-40B4-BE49-F238E27FC236}">
                <a16:creationId xmlns:a16="http://schemas.microsoft.com/office/drawing/2014/main" id="{FC85EA9A-9E39-93E4-DFEF-ABB3D2A1510A}"/>
              </a:ext>
            </a:extLst>
          </p:cNvPr>
          <p:cNvSpPr>
            <a:spLocks noGrp="1"/>
          </p:cNvSpPr>
          <p:nvPr>
            <p:ph idx="1"/>
          </p:nvPr>
        </p:nvSpPr>
        <p:spPr>
          <a:xfrm>
            <a:off x="41276" y="1796729"/>
            <a:ext cx="5658880" cy="4782201"/>
          </a:xfrm>
        </p:spPr>
        <p:txBody>
          <a:bodyPr wrap="square" anchor="t">
            <a:normAutofit/>
          </a:bodyPr>
          <a:lstStyle/>
          <a:p>
            <a:pPr lvl="1">
              <a:spcBef>
                <a:spcPts val="1200"/>
              </a:spcBef>
            </a:pPr>
            <a:r>
              <a:rPr lang="en-US" sz="2600" dirty="0">
                <a:latin typeface="Arial"/>
                <a:cs typeface="Arial"/>
              </a:rPr>
              <a:t>Coordinate transportation and housing investments to create </a:t>
            </a:r>
            <a:r>
              <a:rPr lang="en-US" sz="2600">
                <a:latin typeface="Arial"/>
                <a:cs typeface="Arial"/>
              </a:rPr>
              <a:t>vibrant neighborhoods with diverse housing options where </a:t>
            </a:r>
            <a:r>
              <a:rPr lang="en-US" sz="2600" dirty="0">
                <a:latin typeface="Arial"/>
                <a:cs typeface="Arial"/>
              </a:rPr>
              <a:t>people can walk, bike or ride to work, shopping, and school.</a:t>
            </a:r>
          </a:p>
          <a:p>
            <a:pPr lvl="1">
              <a:spcBef>
                <a:spcPts val="1200"/>
              </a:spcBef>
            </a:pPr>
            <a:r>
              <a:rPr lang="en-US" sz="2600" dirty="0"/>
              <a:t>Encourage new homes in places that have infrastructure in place.</a:t>
            </a:r>
          </a:p>
          <a:p>
            <a:pPr lvl="1">
              <a:spcBef>
                <a:spcPts val="1200"/>
              </a:spcBef>
            </a:pPr>
            <a:r>
              <a:rPr lang="en-US" sz="2600" dirty="0"/>
              <a:t>Make new and existing homes more efficient so that they need less energy and are less expensive to live in.</a:t>
            </a:r>
          </a:p>
        </p:txBody>
      </p:sp>
      <p:pic>
        <p:nvPicPr>
          <p:cNvPr id="7" name="Picture 6" descr="A placeholder picture of a city with many buildings">
            <a:extLst>
              <a:ext uri="{FF2B5EF4-FFF2-40B4-BE49-F238E27FC236}">
                <a16:creationId xmlns:a16="http://schemas.microsoft.com/office/drawing/2014/main" id="{092DFFEA-28F9-B717-352B-6481F1EDA61F}"/>
              </a:ext>
            </a:extLst>
          </p:cNvPr>
          <p:cNvPicPr>
            <a:picLocks noChangeAspect="1"/>
          </p:cNvPicPr>
          <p:nvPr/>
        </p:nvPicPr>
        <p:blipFill>
          <a:blip r:embed="rId3"/>
          <a:srcRect l="739" t="11182" r="-739" b="7242"/>
          <a:stretch>
            <a:fillRect/>
          </a:stretch>
        </p:blipFill>
        <p:spPr>
          <a:xfrm>
            <a:off x="6491846" y="1796729"/>
            <a:ext cx="4332735" cy="419947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C801FB2D-5D9C-FC12-675B-EB7D3A19DD25}"/>
              </a:ext>
            </a:extLst>
          </p:cNvPr>
          <p:cNvPicPr>
            <a:picLocks noChangeAspect="1"/>
          </p:cNvPicPr>
          <p:nvPr/>
        </p:nvPicPr>
        <p:blipFill>
          <a:blip r:embed="rId4"/>
          <a:stretch>
            <a:fillRect/>
          </a:stretch>
        </p:blipFill>
        <p:spPr>
          <a:xfrm>
            <a:off x="154381" y="711191"/>
            <a:ext cx="985075" cy="968926"/>
          </a:xfrm>
          <a:prstGeom prst="rect">
            <a:avLst/>
          </a:prstGeom>
        </p:spPr>
      </p:pic>
      <p:sp>
        <p:nvSpPr>
          <p:cNvPr id="4" name="Slide Number Placeholder 3">
            <a:extLst>
              <a:ext uri="{FF2B5EF4-FFF2-40B4-BE49-F238E27FC236}">
                <a16:creationId xmlns:a16="http://schemas.microsoft.com/office/drawing/2014/main" id="{83D8DBEF-7CCF-CEFA-5B3D-C241F971593D}"/>
              </a:ext>
            </a:extLst>
          </p:cNvPr>
          <p:cNvSpPr>
            <a:spLocks noGrp="1"/>
          </p:cNvSpPr>
          <p:nvPr>
            <p:ph type="sldNum" sz="quarter" idx="12"/>
          </p:nvPr>
        </p:nvSpPr>
        <p:spPr/>
        <p:txBody>
          <a:bodyPr anchor="b">
            <a:normAutofit/>
          </a:bodyPr>
          <a:lstStyle/>
          <a:p>
            <a:pPr>
              <a:spcAft>
                <a:spcPts val="600"/>
              </a:spcAft>
              <a:defRPr/>
            </a:pPr>
            <a:fld id="{05652D95-3249-4283-BA00-727613A0C412}" type="slidenum">
              <a:rPr lang="en-US" altLang="en-US" smtClean="0"/>
              <a:pPr>
                <a:spcAft>
                  <a:spcPts val="600"/>
                </a:spcAft>
                <a:defRPr/>
              </a:pPr>
              <a:t>14</a:t>
            </a:fld>
            <a:endParaRPr lang="en-US" altLang="en-US"/>
          </a:p>
        </p:txBody>
      </p:sp>
    </p:spTree>
    <p:extLst>
      <p:ext uri="{BB962C8B-B14F-4D97-AF65-F5344CB8AC3E}">
        <p14:creationId xmlns:p14="http://schemas.microsoft.com/office/powerpoint/2010/main" val="2663270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050FB-056D-9C89-4285-2147E07D94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776A8-F3AB-53AE-CF62-D4E7ED7046B4}"/>
              </a:ext>
            </a:extLst>
          </p:cNvPr>
          <p:cNvSpPr>
            <a:spLocks noGrp="1"/>
          </p:cNvSpPr>
          <p:nvPr>
            <p:ph type="title"/>
          </p:nvPr>
        </p:nvSpPr>
        <p:spPr>
          <a:xfrm>
            <a:off x="5593708" y="1168241"/>
            <a:ext cx="5861297" cy="903610"/>
          </a:xfrm>
        </p:spPr>
        <p:txBody>
          <a:bodyPr/>
          <a:lstStyle/>
          <a:p>
            <a:r>
              <a:rPr lang="en-US" sz="4000" dirty="0"/>
              <a:t>West Denver Single Family+</a:t>
            </a:r>
          </a:p>
        </p:txBody>
      </p:sp>
      <p:sp>
        <p:nvSpPr>
          <p:cNvPr id="5" name="TextBox 4">
            <a:extLst>
              <a:ext uri="{FF2B5EF4-FFF2-40B4-BE49-F238E27FC236}">
                <a16:creationId xmlns:a16="http://schemas.microsoft.com/office/drawing/2014/main" id="{B777BDF3-D64A-BAF9-E9B9-927D445A1D24}"/>
              </a:ext>
            </a:extLst>
          </p:cNvPr>
          <p:cNvSpPr txBox="1"/>
          <p:nvPr/>
        </p:nvSpPr>
        <p:spPr>
          <a:xfrm>
            <a:off x="474227" y="1308385"/>
            <a:ext cx="4815300" cy="492443"/>
          </a:xfrm>
          <a:prstGeom prst="rect">
            <a:avLst/>
          </a:prstGeom>
          <a:solidFill>
            <a:schemeClr val="accent3"/>
          </a:solid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Learning from our region</a:t>
            </a:r>
          </a:p>
        </p:txBody>
      </p:sp>
      <p:grpSp>
        <p:nvGrpSpPr>
          <p:cNvPr id="6" name="Group 5" descr="An icon of three people from the chest up around a gear.">
            <a:extLst>
              <a:ext uri="{FF2B5EF4-FFF2-40B4-BE49-F238E27FC236}">
                <a16:creationId xmlns:a16="http://schemas.microsoft.com/office/drawing/2014/main" id="{A3718D85-7B14-9273-7BC7-544BB044B4B3}"/>
              </a:ext>
            </a:extLst>
          </p:cNvPr>
          <p:cNvGrpSpPr/>
          <p:nvPr/>
        </p:nvGrpSpPr>
        <p:grpSpPr>
          <a:xfrm>
            <a:off x="474227" y="296379"/>
            <a:ext cx="981263" cy="981397"/>
            <a:chOff x="3287093" y="4318511"/>
            <a:chExt cx="981263" cy="981397"/>
          </a:xfrm>
        </p:grpSpPr>
        <p:sp>
          <p:nvSpPr>
            <p:cNvPr id="7" name="Freeform: Shape 163">
              <a:extLst>
                <a:ext uri="{FF2B5EF4-FFF2-40B4-BE49-F238E27FC236}">
                  <a16:creationId xmlns:a16="http://schemas.microsoft.com/office/drawing/2014/main" id="{04BDAE97-373B-E8CA-3760-01EC2DC5F941}"/>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nvGrpSpPr>
            <p:cNvPr id="9" name="Graphic 82">
              <a:extLst>
                <a:ext uri="{FF2B5EF4-FFF2-40B4-BE49-F238E27FC236}">
                  <a16:creationId xmlns:a16="http://schemas.microsoft.com/office/drawing/2014/main" id="{FB0BC3B3-338F-5A2A-5EEE-E8D64579A5F7}"/>
                </a:ext>
              </a:extLst>
            </p:cNvPr>
            <p:cNvGrpSpPr/>
            <p:nvPr/>
          </p:nvGrpSpPr>
          <p:grpSpPr>
            <a:xfrm>
              <a:off x="3287093" y="4715477"/>
              <a:ext cx="343438" cy="444777"/>
              <a:chOff x="3287093" y="4715477"/>
              <a:chExt cx="343438" cy="444777"/>
            </a:xfrm>
            <a:solidFill>
              <a:srgbClr val="1E3970"/>
            </a:solidFill>
          </p:grpSpPr>
          <p:sp>
            <p:nvSpPr>
              <p:cNvPr id="16" name="Freeform: Shape 165">
                <a:extLst>
                  <a:ext uri="{FF2B5EF4-FFF2-40B4-BE49-F238E27FC236}">
                    <a16:creationId xmlns:a16="http://schemas.microsoft.com/office/drawing/2014/main" id="{70BE19CE-8B5B-813F-36B1-90DB9E4F08E6}"/>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7" name="Freeform: Shape 166">
                <a:extLst>
                  <a:ext uri="{FF2B5EF4-FFF2-40B4-BE49-F238E27FC236}">
                    <a16:creationId xmlns:a16="http://schemas.microsoft.com/office/drawing/2014/main" id="{B811CEB5-AE4E-F117-F8E3-2EEDB5549A35}"/>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0" name="Graphic 82">
              <a:extLst>
                <a:ext uri="{FF2B5EF4-FFF2-40B4-BE49-F238E27FC236}">
                  <a16:creationId xmlns:a16="http://schemas.microsoft.com/office/drawing/2014/main" id="{632973BC-B52C-AF3C-9FE6-739D46695C87}"/>
                </a:ext>
              </a:extLst>
            </p:cNvPr>
            <p:cNvGrpSpPr/>
            <p:nvPr/>
          </p:nvGrpSpPr>
          <p:grpSpPr>
            <a:xfrm>
              <a:off x="3924959" y="4715477"/>
              <a:ext cx="343397" cy="444777"/>
              <a:chOff x="3924959" y="4715477"/>
              <a:chExt cx="343397" cy="444777"/>
            </a:xfrm>
            <a:solidFill>
              <a:srgbClr val="1E3970"/>
            </a:solidFill>
          </p:grpSpPr>
          <p:sp>
            <p:nvSpPr>
              <p:cNvPr id="14" name="Freeform: Shape 168">
                <a:extLst>
                  <a:ext uri="{FF2B5EF4-FFF2-40B4-BE49-F238E27FC236}">
                    <a16:creationId xmlns:a16="http://schemas.microsoft.com/office/drawing/2014/main" id="{17A1970B-D122-67FB-FA7A-2B840B2D6A2F}"/>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5" name="Freeform: Shape 169">
                <a:extLst>
                  <a:ext uri="{FF2B5EF4-FFF2-40B4-BE49-F238E27FC236}">
                    <a16:creationId xmlns:a16="http://schemas.microsoft.com/office/drawing/2014/main" id="{EF516A16-0954-69CF-D512-76220A827018}"/>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1" name="Graphic 82">
              <a:extLst>
                <a:ext uri="{FF2B5EF4-FFF2-40B4-BE49-F238E27FC236}">
                  <a16:creationId xmlns:a16="http://schemas.microsoft.com/office/drawing/2014/main" id="{A51085CD-F7B5-A4B5-420C-DC5333C3D25D}"/>
                </a:ext>
              </a:extLst>
            </p:cNvPr>
            <p:cNvGrpSpPr/>
            <p:nvPr/>
          </p:nvGrpSpPr>
          <p:grpSpPr>
            <a:xfrm>
              <a:off x="3591274" y="4855131"/>
              <a:ext cx="372901" cy="444777"/>
              <a:chOff x="3591274" y="4855131"/>
              <a:chExt cx="372901" cy="444777"/>
            </a:xfrm>
            <a:solidFill>
              <a:srgbClr val="1E3970"/>
            </a:solidFill>
          </p:grpSpPr>
          <p:sp>
            <p:nvSpPr>
              <p:cNvPr id="12" name="Freeform: Shape 171">
                <a:extLst>
                  <a:ext uri="{FF2B5EF4-FFF2-40B4-BE49-F238E27FC236}">
                    <a16:creationId xmlns:a16="http://schemas.microsoft.com/office/drawing/2014/main" id="{488914DF-DB5D-D940-F559-21C0183AE7E0}"/>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72">
                <a:extLst>
                  <a:ext uri="{FF2B5EF4-FFF2-40B4-BE49-F238E27FC236}">
                    <a16:creationId xmlns:a16="http://schemas.microsoft.com/office/drawing/2014/main" id="{47D60F35-EEB7-61B5-935D-E3EAB49F358B}"/>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sp>
        <p:nvSpPr>
          <p:cNvPr id="18" name="Content Placeholder 2">
            <a:extLst>
              <a:ext uri="{FF2B5EF4-FFF2-40B4-BE49-F238E27FC236}">
                <a16:creationId xmlns:a16="http://schemas.microsoft.com/office/drawing/2014/main" id="{7010F628-0745-785D-1030-AD2139F19330}"/>
              </a:ext>
            </a:extLst>
          </p:cNvPr>
          <p:cNvSpPr txBox="1">
            <a:spLocks/>
          </p:cNvSpPr>
          <p:nvPr/>
        </p:nvSpPr>
        <p:spPr bwMode="auto">
          <a:xfrm>
            <a:off x="5581403" y="2071851"/>
            <a:ext cx="6008722" cy="452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1163" lvl="1" indent="-306388">
              <a:spcBef>
                <a:spcPts val="1200"/>
              </a:spcBef>
            </a:pPr>
            <a:r>
              <a:rPr lang="en-US" dirty="0">
                <a:latin typeface="Arial"/>
                <a:cs typeface="Arial"/>
              </a:rPr>
              <a:t>Helps homeowners add a second unit to their property, creating new homes in existing neighborhoods</a:t>
            </a:r>
          </a:p>
          <a:p>
            <a:pPr marL="411163" lvl="1" indent="-306388">
              <a:spcBef>
                <a:spcPts val="1200"/>
              </a:spcBef>
            </a:pPr>
            <a:r>
              <a:rPr lang="en-US" dirty="0">
                <a:latin typeface="Arial"/>
                <a:cs typeface="Arial"/>
              </a:rPr>
              <a:t>Provides pre-designed plans, financial assistance, and other support, helping residents generate rental income</a:t>
            </a:r>
            <a:endParaRPr lang="en-US" dirty="0"/>
          </a:p>
          <a:p>
            <a:pPr marL="411163" lvl="1" indent="-306388">
              <a:spcBef>
                <a:spcPts val="1200"/>
              </a:spcBef>
            </a:pPr>
            <a:r>
              <a:rPr lang="en-US" dirty="0">
                <a:latin typeface="Arial"/>
                <a:cs typeface="Arial"/>
              </a:rPr>
              <a:t>Created by the West Denver Renaissance Collaborative, a project of the Denver Housing Authority Planning &amp; Data Department in partnership with mission-aligned funders</a:t>
            </a:r>
          </a:p>
        </p:txBody>
      </p:sp>
      <p:pic>
        <p:nvPicPr>
          <p:cNvPr id="3" name="Picture 2" descr="A placeholder picture of a couple holding a picture of their new home.">
            <a:extLst>
              <a:ext uri="{FF2B5EF4-FFF2-40B4-BE49-F238E27FC236}">
                <a16:creationId xmlns:a16="http://schemas.microsoft.com/office/drawing/2014/main" id="{5EC9DC20-5FE3-3E73-2D76-835BFEBAD1EB}"/>
              </a:ext>
            </a:extLst>
          </p:cNvPr>
          <p:cNvPicPr>
            <a:picLocks noChangeAspect="1"/>
          </p:cNvPicPr>
          <p:nvPr/>
        </p:nvPicPr>
        <p:blipFill>
          <a:blip r:embed="rId3"/>
          <a:srcRect l="46073" t="5469" b="8106"/>
          <a:stretch>
            <a:fillRect/>
          </a:stretch>
        </p:blipFill>
        <p:spPr>
          <a:xfrm>
            <a:off x="474227" y="1800828"/>
            <a:ext cx="4815300" cy="4920647"/>
          </a:xfrm>
          <a:prstGeom prst="rect">
            <a:avLst/>
          </a:prstGeom>
        </p:spPr>
      </p:pic>
      <p:sp>
        <p:nvSpPr>
          <p:cNvPr id="4" name="Slide Number Placeholder 3">
            <a:extLst>
              <a:ext uri="{FF2B5EF4-FFF2-40B4-BE49-F238E27FC236}">
                <a16:creationId xmlns:a16="http://schemas.microsoft.com/office/drawing/2014/main" id="{0611968C-847A-4E8D-6DBA-8F9667C07F80}"/>
              </a:ext>
            </a:extLst>
          </p:cNvPr>
          <p:cNvSpPr>
            <a:spLocks noGrp="1"/>
          </p:cNvSpPr>
          <p:nvPr>
            <p:ph type="sldNum" sz="quarter" idx="16"/>
          </p:nvPr>
        </p:nvSpPr>
        <p:spPr/>
        <p:txBody>
          <a:bodyPr/>
          <a:lstStyle/>
          <a:p>
            <a:pPr>
              <a:defRPr/>
            </a:pPr>
            <a:fld id="{05652D95-3249-4283-BA00-727613A0C412}" type="slidenum">
              <a:rPr lang="en-US" altLang="en-US" smtClean="0"/>
              <a:pPr>
                <a:defRPr/>
              </a:pPr>
              <a:t>15</a:t>
            </a:fld>
            <a:endParaRPr lang="en-US" altLang="en-US"/>
          </a:p>
        </p:txBody>
      </p:sp>
    </p:spTree>
    <p:extLst>
      <p:ext uri="{BB962C8B-B14F-4D97-AF65-F5344CB8AC3E}">
        <p14:creationId xmlns:p14="http://schemas.microsoft.com/office/powerpoint/2010/main" val="377775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24AB36-AC6B-73B9-ED8A-2F169A8CB3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F2AB5-F233-67C9-A38F-8BC24B92D1E8}"/>
              </a:ext>
            </a:extLst>
          </p:cNvPr>
          <p:cNvSpPr>
            <a:spLocks noGrp="1"/>
          </p:cNvSpPr>
          <p:nvPr>
            <p:ph type="title"/>
          </p:nvPr>
        </p:nvSpPr>
        <p:spPr>
          <a:xfrm>
            <a:off x="1184532" y="787078"/>
            <a:ext cx="10308164" cy="903610"/>
          </a:xfrm>
        </p:spPr>
        <p:txBody>
          <a:bodyPr wrap="square" anchor="ctr">
            <a:normAutofit/>
          </a:bodyPr>
          <a:lstStyle/>
          <a:p>
            <a:r>
              <a:rPr lang="en-US" dirty="0">
                <a:latin typeface="Arial Narrow"/>
              </a:rPr>
              <a:t>Help people </a:t>
            </a:r>
            <a:r>
              <a:rPr lang="en-US">
                <a:latin typeface="Arial Narrow"/>
              </a:rPr>
              <a:t>stay in their communities.</a:t>
            </a:r>
            <a:endParaRPr lang="en-US"/>
          </a:p>
        </p:txBody>
      </p:sp>
      <p:sp>
        <p:nvSpPr>
          <p:cNvPr id="3" name="Content Placeholder 2">
            <a:extLst>
              <a:ext uri="{FF2B5EF4-FFF2-40B4-BE49-F238E27FC236}">
                <a16:creationId xmlns:a16="http://schemas.microsoft.com/office/drawing/2014/main" id="{20D1B222-90ED-AC82-DEE8-A92D9CDB734F}"/>
              </a:ext>
            </a:extLst>
          </p:cNvPr>
          <p:cNvSpPr>
            <a:spLocks noGrp="1"/>
          </p:cNvSpPr>
          <p:nvPr>
            <p:ph idx="1"/>
          </p:nvPr>
        </p:nvSpPr>
        <p:spPr>
          <a:xfrm>
            <a:off x="41276" y="1796729"/>
            <a:ext cx="5658880" cy="4782201"/>
          </a:xfrm>
        </p:spPr>
        <p:txBody>
          <a:bodyPr wrap="square" anchor="t">
            <a:normAutofit/>
          </a:bodyPr>
          <a:lstStyle/>
          <a:p>
            <a:pPr marL="752475" lvl="1" indent="-295275">
              <a:spcBef>
                <a:spcPts val="1200"/>
              </a:spcBef>
            </a:pPr>
            <a:r>
              <a:rPr lang="en-US" sz="2600" dirty="0"/>
              <a:t>Rehabilitate older housing so that it lasts longer and stays affordable.</a:t>
            </a:r>
          </a:p>
          <a:p>
            <a:pPr marL="752475" lvl="1" indent="-295275">
              <a:spcBef>
                <a:spcPts val="1200"/>
              </a:spcBef>
            </a:pPr>
            <a:r>
              <a:rPr lang="en-US" sz="2600" dirty="0"/>
              <a:t>Help tenants who are displaced by new development find new homes close by.</a:t>
            </a:r>
          </a:p>
          <a:p>
            <a:pPr marL="752475" lvl="1" indent="-295275">
              <a:spcBef>
                <a:spcPts val="1200"/>
              </a:spcBef>
            </a:pPr>
            <a:r>
              <a:rPr lang="en-US" sz="2600" dirty="0"/>
              <a:t>Make sure that there is enough housing of all types and price points so that people can find what they need and can afford.</a:t>
            </a:r>
          </a:p>
        </p:txBody>
      </p:sp>
      <p:sp>
        <p:nvSpPr>
          <p:cNvPr id="4" name="Slide Number Placeholder 3">
            <a:extLst>
              <a:ext uri="{FF2B5EF4-FFF2-40B4-BE49-F238E27FC236}">
                <a16:creationId xmlns:a16="http://schemas.microsoft.com/office/drawing/2014/main" id="{A41F24C6-98A9-5BBE-A668-B3347B24DD21}"/>
              </a:ext>
            </a:extLst>
          </p:cNvPr>
          <p:cNvSpPr>
            <a:spLocks noGrp="1"/>
          </p:cNvSpPr>
          <p:nvPr>
            <p:ph type="sldNum" sz="quarter" idx="12"/>
          </p:nvPr>
        </p:nvSpPr>
        <p:spPr>
          <a:xfrm>
            <a:off x="10945132" y="6395811"/>
            <a:ext cx="1111250" cy="365125"/>
          </a:xfrm>
        </p:spPr>
        <p:txBody>
          <a:bodyPr anchor="b">
            <a:normAutofit/>
          </a:bodyPr>
          <a:lstStyle/>
          <a:p>
            <a:pPr>
              <a:spcAft>
                <a:spcPts val="600"/>
              </a:spcAft>
              <a:defRPr/>
            </a:pPr>
            <a:fld id="{05652D95-3249-4283-BA00-727613A0C412}" type="slidenum">
              <a:rPr lang="en-US" altLang="en-US" smtClean="0"/>
              <a:pPr>
                <a:spcAft>
                  <a:spcPts val="600"/>
                </a:spcAft>
                <a:defRPr/>
              </a:pPr>
              <a:t>16</a:t>
            </a:fld>
            <a:endParaRPr lang="en-US" altLang="en-US"/>
          </a:p>
        </p:txBody>
      </p:sp>
      <p:pic>
        <p:nvPicPr>
          <p:cNvPr id="5" name="Picture 4">
            <a:extLst>
              <a:ext uri="{FF2B5EF4-FFF2-40B4-BE49-F238E27FC236}">
                <a16:creationId xmlns:a16="http://schemas.microsoft.com/office/drawing/2014/main" id="{DAB7F269-354A-9B90-FA85-3C7263B8F51E}"/>
              </a:ext>
            </a:extLst>
          </p:cNvPr>
          <p:cNvPicPr>
            <a:picLocks noChangeAspect="1"/>
          </p:cNvPicPr>
          <p:nvPr/>
        </p:nvPicPr>
        <p:blipFill>
          <a:blip r:embed="rId3"/>
          <a:stretch>
            <a:fillRect/>
          </a:stretch>
        </p:blipFill>
        <p:spPr>
          <a:xfrm>
            <a:off x="187719" y="707833"/>
            <a:ext cx="999235" cy="982855"/>
          </a:xfrm>
          <a:prstGeom prst="rect">
            <a:avLst/>
          </a:prstGeom>
        </p:spPr>
      </p:pic>
      <p:pic>
        <p:nvPicPr>
          <p:cNvPr id="6" name="Picture 5">
            <a:extLst>
              <a:ext uri="{FF2B5EF4-FFF2-40B4-BE49-F238E27FC236}">
                <a16:creationId xmlns:a16="http://schemas.microsoft.com/office/drawing/2014/main" id="{600FD4E8-0392-8E4B-92D6-F4CCAAC01F85}"/>
              </a:ext>
            </a:extLst>
          </p:cNvPr>
          <p:cNvPicPr>
            <a:picLocks noChangeAspect="1"/>
          </p:cNvPicPr>
          <p:nvPr/>
        </p:nvPicPr>
        <p:blipFill>
          <a:blip r:embed="rId4"/>
          <a:srcRect l="15676" r="15676"/>
          <a:stretch/>
        </p:blipFill>
        <p:spPr>
          <a:xfrm>
            <a:off x="6491846" y="1796729"/>
            <a:ext cx="4332735" cy="419947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10121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1712D-6DE0-1F8C-C5B1-FA8BBC194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828D3-9265-D9F2-9E77-155EDC8CC61D}"/>
              </a:ext>
            </a:extLst>
          </p:cNvPr>
          <p:cNvSpPr>
            <a:spLocks noGrp="1"/>
          </p:cNvSpPr>
          <p:nvPr>
            <p:ph type="title"/>
          </p:nvPr>
        </p:nvSpPr>
        <p:spPr>
          <a:xfrm>
            <a:off x="5593708" y="1168241"/>
            <a:ext cx="5861297" cy="903610"/>
          </a:xfrm>
        </p:spPr>
        <p:txBody>
          <a:bodyPr/>
          <a:lstStyle/>
          <a:p>
            <a:r>
              <a:rPr lang="en-US" sz="4000" dirty="0"/>
              <a:t>Community Land Trusts</a:t>
            </a:r>
          </a:p>
        </p:txBody>
      </p:sp>
      <p:sp>
        <p:nvSpPr>
          <p:cNvPr id="5" name="TextBox 4">
            <a:extLst>
              <a:ext uri="{FF2B5EF4-FFF2-40B4-BE49-F238E27FC236}">
                <a16:creationId xmlns:a16="http://schemas.microsoft.com/office/drawing/2014/main" id="{52066063-7D40-2698-ADD2-82A5CEC64C5D}"/>
              </a:ext>
            </a:extLst>
          </p:cNvPr>
          <p:cNvSpPr txBox="1"/>
          <p:nvPr/>
        </p:nvSpPr>
        <p:spPr>
          <a:xfrm>
            <a:off x="474227" y="1308385"/>
            <a:ext cx="4815300" cy="492443"/>
          </a:xfrm>
          <a:prstGeom prst="rect">
            <a:avLst/>
          </a:prstGeom>
          <a:solidFill>
            <a:schemeClr val="accent3"/>
          </a:solid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Learning from our region</a:t>
            </a:r>
          </a:p>
        </p:txBody>
      </p:sp>
      <p:grpSp>
        <p:nvGrpSpPr>
          <p:cNvPr id="6" name="Group 5" descr="An icon of three people from the chest up around a gear.">
            <a:extLst>
              <a:ext uri="{FF2B5EF4-FFF2-40B4-BE49-F238E27FC236}">
                <a16:creationId xmlns:a16="http://schemas.microsoft.com/office/drawing/2014/main" id="{B0072230-8B34-576A-3A5B-14C56943A58A}"/>
              </a:ext>
            </a:extLst>
          </p:cNvPr>
          <p:cNvGrpSpPr/>
          <p:nvPr/>
        </p:nvGrpSpPr>
        <p:grpSpPr>
          <a:xfrm>
            <a:off x="474227" y="296379"/>
            <a:ext cx="981263" cy="981397"/>
            <a:chOff x="3287093" y="4318511"/>
            <a:chExt cx="981263" cy="981397"/>
          </a:xfrm>
        </p:grpSpPr>
        <p:sp>
          <p:nvSpPr>
            <p:cNvPr id="7" name="Freeform: Shape 163">
              <a:extLst>
                <a:ext uri="{FF2B5EF4-FFF2-40B4-BE49-F238E27FC236}">
                  <a16:creationId xmlns:a16="http://schemas.microsoft.com/office/drawing/2014/main" id="{464E3DA1-D5B1-BAEF-4DE9-9EAE738B1400}"/>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nvGrpSpPr>
            <p:cNvPr id="9" name="Graphic 82">
              <a:extLst>
                <a:ext uri="{FF2B5EF4-FFF2-40B4-BE49-F238E27FC236}">
                  <a16:creationId xmlns:a16="http://schemas.microsoft.com/office/drawing/2014/main" id="{4D7D08A4-51EC-56DF-FD57-65379D039647}"/>
                </a:ext>
              </a:extLst>
            </p:cNvPr>
            <p:cNvGrpSpPr/>
            <p:nvPr/>
          </p:nvGrpSpPr>
          <p:grpSpPr>
            <a:xfrm>
              <a:off x="3287093" y="4715477"/>
              <a:ext cx="343438" cy="444777"/>
              <a:chOff x="3287093" y="4715477"/>
              <a:chExt cx="343438" cy="444777"/>
            </a:xfrm>
            <a:solidFill>
              <a:srgbClr val="1E3970"/>
            </a:solidFill>
          </p:grpSpPr>
          <p:sp>
            <p:nvSpPr>
              <p:cNvPr id="16" name="Freeform: Shape 165">
                <a:extLst>
                  <a:ext uri="{FF2B5EF4-FFF2-40B4-BE49-F238E27FC236}">
                    <a16:creationId xmlns:a16="http://schemas.microsoft.com/office/drawing/2014/main" id="{F4088984-F4E8-C039-801E-9002848DDC76}"/>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7" name="Freeform: Shape 166">
                <a:extLst>
                  <a:ext uri="{FF2B5EF4-FFF2-40B4-BE49-F238E27FC236}">
                    <a16:creationId xmlns:a16="http://schemas.microsoft.com/office/drawing/2014/main" id="{A98ADC9F-6273-BDD9-E0ED-4F91ED0D9029}"/>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0" name="Graphic 82">
              <a:extLst>
                <a:ext uri="{FF2B5EF4-FFF2-40B4-BE49-F238E27FC236}">
                  <a16:creationId xmlns:a16="http://schemas.microsoft.com/office/drawing/2014/main" id="{486E6854-BD68-8CAA-351D-5B43896FE22A}"/>
                </a:ext>
              </a:extLst>
            </p:cNvPr>
            <p:cNvGrpSpPr/>
            <p:nvPr/>
          </p:nvGrpSpPr>
          <p:grpSpPr>
            <a:xfrm>
              <a:off x="3924959" y="4715477"/>
              <a:ext cx="343397" cy="444777"/>
              <a:chOff x="3924959" y="4715477"/>
              <a:chExt cx="343397" cy="444777"/>
            </a:xfrm>
            <a:solidFill>
              <a:srgbClr val="1E3970"/>
            </a:solidFill>
          </p:grpSpPr>
          <p:sp>
            <p:nvSpPr>
              <p:cNvPr id="14" name="Freeform: Shape 168">
                <a:extLst>
                  <a:ext uri="{FF2B5EF4-FFF2-40B4-BE49-F238E27FC236}">
                    <a16:creationId xmlns:a16="http://schemas.microsoft.com/office/drawing/2014/main" id="{DCD4CFE2-76A8-17E3-435B-6083B1DD44D7}"/>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5" name="Freeform: Shape 169">
                <a:extLst>
                  <a:ext uri="{FF2B5EF4-FFF2-40B4-BE49-F238E27FC236}">
                    <a16:creationId xmlns:a16="http://schemas.microsoft.com/office/drawing/2014/main" id="{CF3C16A3-2E90-412C-4863-ECDD74CFE7DA}"/>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1" name="Graphic 82">
              <a:extLst>
                <a:ext uri="{FF2B5EF4-FFF2-40B4-BE49-F238E27FC236}">
                  <a16:creationId xmlns:a16="http://schemas.microsoft.com/office/drawing/2014/main" id="{1E012AFA-9A8A-FA94-92BE-DFF5E20D8C78}"/>
                </a:ext>
              </a:extLst>
            </p:cNvPr>
            <p:cNvGrpSpPr/>
            <p:nvPr/>
          </p:nvGrpSpPr>
          <p:grpSpPr>
            <a:xfrm>
              <a:off x="3591274" y="4855131"/>
              <a:ext cx="372901" cy="444777"/>
              <a:chOff x="3591274" y="4855131"/>
              <a:chExt cx="372901" cy="444777"/>
            </a:xfrm>
            <a:solidFill>
              <a:srgbClr val="1E3970"/>
            </a:solidFill>
          </p:grpSpPr>
          <p:sp>
            <p:nvSpPr>
              <p:cNvPr id="12" name="Freeform: Shape 171">
                <a:extLst>
                  <a:ext uri="{FF2B5EF4-FFF2-40B4-BE49-F238E27FC236}">
                    <a16:creationId xmlns:a16="http://schemas.microsoft.com/office/drawing/2014/main" id="{215EBE0B-03CA-7F46-2059-E8BE5DC28F14}"/>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72">
                <a:extLst>
                  <a:ext uri="{FF2B5EF4-FFF2-40B4-BE49-F238E27FC236}">
                    <a16:creationId xmlns:a16="http://schemas.microsoft.com/office/drawing/2014/main" id="{B54398CB-DFEE-DB45-C358-53022C576E4D}"/>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sp>
        <p:nvSpPr>
          <p:cNvPr id="18" name="Content Placeholder 2">
            <a:extLst>
              <a:ext uri="{FF2B5EF4-FFF2-40B4-BE49-F238E27FC236}">
                <a16:creationId xmlns:a16="http://schemas.microsoft.com/office/drawing/2014/main" id="{CEDDB9C1-3BF9-E7C5-546A-B171498D866B}"/>
              </a:ext>
            </a:extLst>
          </p:cNvPr>
          <p:cNvSpPr txBox="1">
            <a:spLocks/>
          </p:cNvSpPr>
          <p:nvPr/>
        </p:nvSpPr>
        <p:spPr bwMode="auto">
          <a:xfrm>
            <a:off x="5581403" y="2071851"/>
            <a:ext cx="6008722" cy="452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2600" dirty="0">
                <a:latin typeface="Arial"/>
                <a:cs typeface="Arial"/>
              </a:rPr>
              <a:t>Land trusts are nonprofit groups that purchase properties to create and preserve affordable housing.</a:t>
            </a:r>
          </a:p>
          <a:p>
            <a:pPr>
              <a:spcBef>
                <a:spcPts val="1200"/>
              </a:spcBef>
            </a:pPr>
            <a:r>
              <a:rPr lang="en-US" sz="2600" dirty="0">
                <a:latin typeface="Arial"/>
                <a:cs typeface="Arial"/>
              </a:rPr>
              <a:t>They can support rental or for-sale homes, preservation or new construction, and single family or multi-family homes.</a:t>
            </a:r>
          </a:p>
          <a:p>
            <a:pPr>
              <a:spcBef>
                <a:spcPts val="1200"/>
              </a:spcBef>
            </a:pPr>
            <a:r>
              <a:rPr lang="en-US" sz="2600" dirty="0">
                <a:latin typeface="Arial"/>
                <a:cs typeface="Arial"/>
              </a:rPr>
              <a:t>Our region has land trusts that operate in specific neighborhoods, communities, and statewide.</a:t>
            </a:r>
            <a:endParaRPr lang="en-US" sz="2600" dirty="0"/>
          </a:p>
        </p:txBody>
      </p:sp>
      <p:pic>
        <p:nvPicPr>
          <p:cNvPr id="20" name="Picture 19" descr="A placeholder picture of an apartment complex">
            <a:extLst>
              <a:ext uri="{FF2B5EF4-FFF2-40B4-BE49-F238E27FC236}">
                <a16:creationId xmlns:a16="http://schemas.microsoft.com/office/drawing/2014/main" id="{DFB088AC-E9E9-716E-86D8-4BB0CB999610}"/>
              </a:ext>
            </a:extLst>
          </p:cNvPr>
          <p:cNvPicPr>
            <a:picLocks noChangeAspect="1"/>
          </p:cNvPicPr>
          <p:nvPr/>
        </p:nvPicPr>
        <p:blipFill>
          <a:blip r:embed="rId3"/>
          <a:srcRect t="7756" b="6645"/>
          <a:stretch>
            <a:fillRect/>
          </a:stretch>
        </p:blipFill>
        <p:spPr>
          <a:xfrm>
            <a:off x="474227" y="1770219"/>
            <a:ext cx="4815300" cy="4951256"/>
          </a:xfrm>
          <a:prstGeom prst="rect">
            <a:avLst/>
          </a:prstGeom>
        </p:spPr>
      </p:pic>
      <p:sp>
        <p:nvSpPr>
          <p:cNvPr id="4" name="Slide Number Placeholder 3">
            <a:extLst>
              <a:ext uri="{FF2B5EF4-FFF2-40B4-BE49-F238E27FC236}">
                <a16:creationId xmlns:a16="http://schemas.microsoft.com/office/drawing/2014/main" id="{0A508348-FA25-6FD7-CB6E-BFEF56FC3609}"/>
              </a:ext>
            </a:extLst>
          </p:cNvPr>
          <p:cNvSpPr>
            <a:spLocks noGrp="1"/>
          </p:cNvSpPr>
          <p:nvPr>
            <p:ph type="sldNum" sz="quarter" idx="16"/>
          </p:nvPr>
        </p:nvSpPr>
        <p:spPr/>
        <p:txBody>
          <a:bodyPr/>
          <a:lstStyle/>
          <a:p>
            <a:pPr>
              <a:defRPr/>
            </a:pPr>
            <a:fld id="{05652D95-3249-4283-BA00-727613A0C412}" type="slidenum">
              <a:rPr lang="en-US" altLang="en-US" smtClean="0"/>
              <a:pPr>
                <a:defRPr/>
              </a:pPr>
              <a:t>17</a:t>
            </a:fld>
            <a:endParaRPr lang="en-US" altLang="en-US"/>
          </a:p>
        </p:txBody>
      </p:sp>
    </p:spTree>
    <p:extLst>
      <p:ext uri="{BB962C8B-B14F-4D97-AF65-F5344CB8AC3E}">
        <p14:creationId xmlns:p14="http://schemas.microsoft.com/office/powerpoint/2010/main" val="2522319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F584BA-4256-B290-B3B0-CC4E278CFE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FF8187-C24F-CDFA-DDD7-1A3A05939163}"/>
              </a:ext>
            </a:extLst>
          </p:cNvPr>
          <p:cNvSpPr>
            <a:spLocks noGrp="1"/>
          </p:cNvSpPr>
          <p:nvPr>
            <p:ph type="title"/>
          </p:nvPr>
        </p:nvSpPr>
        <p:spPr>
          <a:xfrm>
            <a:off x="1184532" y="787078"/>
            <a:ext cx="10308164" cy="903610"/>
          </a:xfrm>
        </p:spPr>
        <p:txBody>
          <a:bodyPr wrap="square" anchor="ctr">
            <a:normAutofit/>
          </a:bodyPr>
          <a:lstStyle/>
          <a:p>
            <a:r>
              <a:rPr lang="en-US">
                <a:latin typeface="Arial Narrow"/>
              </a:rPr>
              <a:t>Support housing as a priority.</a:t>
            </a:r>
            <a:endParaRPr lang="en-US"/>
          </a:p>
        </p:txBody>
      </p:sp>
      <p:sp>
        <p:nvSpPr>
          <p:cNvPr id="3" name="Content Placeholder 2">
            <a:extLst>
              <a:ext uri="{FF2B5EF4-FFF2-40B4-BE49-F238E27FC236}">
                <a16:creationId xmlns:a16="http://schemas.microsoft.com/office/drawing/2014/main" id="{488BD530-C2C7-B31A-CD12-3E588DD19C3E}"/>
              </a:ext>
            </a:extLst>
          </p:cNvPr>
          <p:cNvSpPr>
            <a:spLocks noGrp="1"/>
          </p:cNvSpPr>
          <p:nvPr>
            <p:ph idx="1"/>
          </p:nvPr>
        </p:nvSpPr>
        <p:spPr>
          <a:xfrm>
            <a:off x="41276" y="1911927"/>
            <a:ext cx="5658880" cy="4667003"/>
          </a:xfrm>
        </p:spPr>
        <p:txBody>
          <a:bodyPr wrap="square" anchor="t">
            <a:normAutofit/>
          </a:bodyPr>
          <a:lstStyle/>
          <a:p>
            <a:pPr marL="752475" lvl="1" indent="-295275">
              <a:spcBef>
                <a:spcPts val="1200"/>
              </a:spcBef>
            </a:pPr>
            <a:r>
              <a:rPr lang="en-US" sz="2600" dirty="0"/>
              <a:t>Talk with friends and neighbors about why housing matters.</a:t>
            </a:r>
          </a:p>
          <a:p>
            <a:pPr marL="752475" lvl="1" indent="-295275">
              <a:spcBef>
                <a:spcPts val="1200"/>
              </a:spcBef>
            </a:pPr>
            <a:r>
              <a:rPr lang="en-US" sz="2600" dirty="0"/>
              <a:t>Understand what will happen if we do not have enough homes of different types at prices people can afford.</a:t>
            </a:r>
          </a:p>
          <a:p>
            <a:pPr marL="752475" lvl="1" indent="-295275">
              <a:spcBef>
                <a:spcPts val="1200"/>
              </a:spcBef>
            </a:pPr>
            <a:r>
              <a:rPr lang="en-US" sz="2600" dirty="0"/>
              <a:t>Make sure we are thinking about and planning for future generations.</a:t>
            </a:r>
          </a:p>
          <a:p>
            <a:pPr marL="752475" lvl="1" indent="-295275">
              <a:spcBef>
                <a:spcPts val="1200"/>
              </a:spcBef>
            </a:pPr>
            <a:r>
              <a:rPr lang="en-US" sz="2600" dirty="0"/>
              <a:t>Get involved!</a:t>
            </a:r>
          </a:p>
        </p:txBody>
      </p:sp>
      <p:pic>
        <p:nvPicPr>
          <p:cNvPr id="6" name="Picture 5" descr="A placeholder picture icon of a thumbsup.">
            <a:extLst>
              <a:ext uri="{FF2B5EF4-FFF2-40B4-BE49-F238E27FC236}">
                <a16:creationId xmlns:a16="http://schemas.microsoft.com/office/drawing/2014/main" id="{CD7A7963-E4C1-A193-B797-57CDE06DD0CC}"/>
              </a:ext>
            </a:extLst>
          </p:cNvPr>
          <p:cNvPicPr>
            <a:picLocks noChangeAspect="1"/>
          </p:cNvPicPr>
          <p:nvPr/>
        </p:nvPicPr>
        <p:blipFill>
          <a:blip r:embed="rId3"/>
          <a:stretch>
            <a:fillRect/>
          </a:stretch>
        </p:blipFill>
        <p:spPr>
          <a:xfrm>
            <a:off x="185297" y="707834"/>
            <a:ext cx="999235" cy="982854"/>
          </a:xfrm>
          <a:prstGeom prst="rect">
            <a:avLst/>
          </a:prstGeom>
        </p:spPr>
      </p:pic>
      <p:pic>
        <p:nvPicPr>
          <p:cNvPr id="7" name="Picture 6" descr="A placeholder picture of a family in front of their home. ">
            <a:extLst>
              <a:ext uri="{FF2B5EF4-FFF2-40B4-BE49-F238E27FC236}">
                <a16:creationId xmlns:a16="http://schemas.microsoft.com/office/drawing/2014/main" id="{7A0BAA34-11DE-4384-0F47-5CE63501F1F7}"/>
              </a:ext>
            </a:extLst>
          </p:cNvPr>
          <p:cNvPicPr>
            <a:picLocks noChangeAspect="1"/>
          </p:cNvPicPr>
          <p:nvPr/>
        </p:nvPicPr>
        <p:blipFill>
          <a:blip r:embed="rId4"/>
          <a:srcRect l="6281" t="-184" r="24965" b="184"/>
          <a:stretch>
            <a:fillRect/>
          </a:stretch>
        </p:blipFill>
        <p:spPr>
          <a:xfrm>
            <a:off x="6491846" y="1796729"/>
            <a:ext cx="4332735" cy="4199473"/>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778F9801-8760-3B8B-07A6-508590665B53}"/>
              </a:ext>
            </a:extLst>
          </p:cNvPr>
          <p:cNvSpPr>
            <a:spLocks noGrp="1"/>
          </p:cNvSpPr>
          <p:nvPr>
            <p:ph type="sldNum" sz="quarter" idx="12"/>
          </p:nvPr>
        </p:nvSpPr>
        <p:spPr/>
        <p:txBody>
          <a:bodyPr anchor="b">
            <a:normAutofit/>
          </a:bodyPr>
          <a:lstStyle/>
          <a:p>
            <a:pPr>
              <a:spcAft>
                <a:spcPts val="600"/>
              </a:spcAft>
              <a:defRPr/>
            </a:pPr>
            <a:fld id="{05652D95-3249-4283-BA00-727613A0C412}" type="slidenum">
              <a:rPr lang="en-US" altLang="en-US" smtClean="0"/>
              <a:pPr>
                <a:spcAft>
                  <a:spcPts val="600"/>
                </a:spcAft>
                <a:defRPr/>
              </a:pPr>
              <a:t>18</a:t>
            </a:fld>
            <a:endParaRPr lang="en-US" altLang="en-US"/>
          </a:p>
        </p:txBody>
      </p:sp>
    </p:spTree>
    <p:extLst>
      <p:ext uri="{BB962C8B-B14F-4D97-AF65-F5344CB8AC3E}">
        <p14:creationId xmlns:p14="http://schemas.microsoft.com/office/powerpoint/2010/main" val="383472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089B3-BF4E-F1BA-76E8-2820C863D9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9CFF6-C387-32B3-6EEB-C11E459DAC3B}"/>
              </a:ext>
            </a:extLst>
          </p:cNvPr>
          <p:cNvSpPr>
            <a:spLocks noGrp="1"/>
          </p:cNvSpPr>
          <p:nvPr>
            <p:ph type="title"/>
          </p:nvPr>
        </p:nvSpPr>
        <p:spPr>
          <a:xfrm>
            <a:off x="5581403" y="1102801"/>
            <a:ext cx="6288293" cy="903610"/>
          </a:xfrm>
        </p:spPr>
        <p:txBody>
          <a:bodyPr/>
          <a:lstStyle/>
          <a:p>
            <a:r>
              <a:rPr lang="en-US" sz="4000" dirty="0"/>
              <a:t>Jefferson County Partnerships </a:t>
            </a:r>
          </a:p>
        </p:txBody>
      </p:sp>
      <p:grpSp>
        <p:nvGrpSpPr>
          <p:cNvPr id="6" name="Group 5">
            <a:extLst>
              <a:ext uri="{FF2B5EF4-FFF2-40B4-BE49-F238E27FC236}">
                <a16:creationId xmlns:a16="http://schemas.microsoft.com/office/drawing/2014/main" id="{6F73B3BA-BC15-5FE7-98DE-EB14A6D09CB1}"/>
              </a:ext>
              <a:ext uri="{C183D7F6-B498-43B3-948B-1728B52AA6E4}">
                <adec:decorative xmlns:adec="http://schemas.microsoft.com/office/drawing/2017/decorative" val="1"/>
              </a:ext>
            </a:extLst>
          </p:cNvPr>
          <p:cNvGrpSpPr/>
          <p:nvPr/>
        </p:nvGrpSpPr>
        <p:grpSpPr>
          <a:xfrm>
            <a:off x="474227" y="296379"/>
            <a:ext cx="981263" cy="981397"/>
            <a:chOff x="3287093" y="4318511"/>
            <a:chExt cx="981263" cy="981397"/>
          </a:xfrm>
        </p:grpSpPr>
        <p:sp>
          <p:nvSpPr>
            <p:cNvPr id="7" name="Freeform: Shape 163">
              <a:extLst>
                <a:ext uri="{FF2B5EF4-FFF2-40B4-BE49-F238E27FC236}">
                  <a16:creationId xmlns:a16="http://schemas.microsoft.com/office/drawing/2014/main" id="{C938139A-A3E8-7A56-EA86-4A04D95BCF23}"/>
                </a:ext>
              </a:extLst>
            </p:cNvPr>
            <p:cNvSpPr/>
            <p:nvPr/>
          </p:nvSpPr>
          <p:spPr>
            <a:xfrm>
              <a:off x="3551749" y="4318511"/>
              <a:ext cx="451807" cy="477201"/>
            </a:xfrm>
            <a:custGeom>
              <a:avLst/>
              <a:gdLst>
                <a:gd name="connsiteX0" fmla="*/ 445701 w 451807"/>
                <a:gd name="connsiteY0" fmla="*/ 296242 h 477201"/>
                <a:gd name="connsiteX1" fmla="*/ 410705 w 451807"/>
                <a:gd name="connsiteY1" fmla="*/ 273827 h 477201"/>
                <a:gd name="connsiteX2" fmla="*/ 414188 w 451807"/>
                <a:gd name="connsiteY2" fmla="*/ 238462 h 477201"/>
                <a:gd name="connsiteX3" fmla="*/ 410705 w 451807"/>
                <a:gd name="connsiteY3" fmla="*/ 201705 h 477201"/>
                <a:gd name="connsiteX4" fmla="*/ 445004 w 451807"/>
                <a:gd name="connsiteY4" fmla="*/ 179659 h 477201"/>
                <a:gd name="connsiteX5" fmla="*/ 450946 w 451807"/>
                <a:gd name="connsiteY5" fmla="*/ 165644 h 477201"/>
                <a:gd name="connsiteX6" fmla="*/ 433776 w 451807"/>
                <a:gd name="connsiteY6" fmla="*/ 121183 h 477201"/>
                <a:gd name="connsiteX7" fmla="*/ 404722 w 451807"/>
                <a:gd name="connsiteY7" fmla="*/ 84098 h 477201"/>
                <a:gd name="connsiteX8" fmla="*/ 390011 w 451807"/>
                <a:gd name="connsiteY8" fmla="*/ 81639 h 477201"/>
                <a:gd name="connsiteX9" fmla="*/ 353254 w 451807"/>
                <a:gd name="connsiteY9" fmla="*/ 99833 h 477201"/>
                <a:gd name="connsiteX10" fmla="*/ 284656 w 451807"/>
                <a:gd name="connsiteY10" fmla="*/ 59593 h 477201"/>
                <a:gd name="connsiteX11" fmla="*/ 282198 w 451807"/>
                <a:gd name="connsiteY11" fmla="*/ 18655 h 477201"/>
                <a:gd name="connsiteX12" fmla="*/ 272732 w 451807"/>
                <a:gd name="connsiteY12" fmla="*/ 7099 h 477201"/>
                <a:gd name="connsiteX13" fmla="*/ 178932 w 451807"/>
                <a:gd name="connsiteY13" fmla="*/ 7099 h 477201"/>
                <a:gd name="connsiteX14" fmla="*/ 169835 w 451807"/>
                <a:gd name="connsiteY14" fmla="*/ 18655 h 477201"/>
                <a:gd name="connsiteX15" fmla="*/ 167377 w 451807"/>
                <a:gd name="connsiteY15" fmla="*/ 59593 h 477201"/>
                <a:gd name="connsiteX16" fmla="*/ 99107 w 451807"/>
                <a:gd name="connsiteY16" fmla="*/ 99833 h 477201"/>
                <a:gd name="connsiteX17" fmla="*/ 62022 w 451807"/>
                <a:gd name="connsiteY17" fmla="*/ 81639 h 477201"/>
                <a:gd name="connsiteX18" fmla="*/ 46983 w 451807"/>
                <a:gd name="connsiteY18" fmla="*/ 84098 h 477201"/>
                <a:gd name="connsiteX19" fmla="*/ 18298 w 451807"/>
                <a:gd name="connsiteY19" fmla="*/ 121183 h 477201"/>
                <a:gd name="connsiteX20" fmla="*/ 1128 w 451807"/>
                <a:gd name="connsiteY20" fmla="*/ 165644 h 477201"/>
                <a:gd name="connsiteX21" fmla="*/ 7070 w 451807"/>
                <a:gd name="connsiteY21" fmla="*/ 179659 h 477201"/>
                <a:gd name="connsiteX22" fmla="*/ 41369 w 451807"/>
                <a:gd name="connsiteY22" fmla="*/ 201705 h 477201"/>
                <a:gd name="connsiteX23" fmla="*/ 37517 w 451807"/>
                <a:gd name="connsiteY23" fmla="*/ 238462 h 477201"/>
                <a:gd name="connsiteX24" fmla="*/ 41000 w 451807"/>
                <a:gd name="connsiteY24" fmla="*/ 273827 h 477201"/>
                <a:gd name="connsiteX25" fmla="*/ 6332 w 451807"/>
                <a:gd name="connsiteY25" fmla="*/ 296242 h 477201"/>
                <a:gd name="connsiteX26" fmla="*/ 390 w 451807"/>
                <a:gd name="connsiteY26" fmla="*/ 309887 h 477201"/>
                <a:gd name="connsiteX27" fmla="*/ 16823 w 451807"/>
                <a:gd name="connsiteY27" fmla="*/ 354349 h 477201"/>
                <a:gd name="connsiteX28" fmla="*/ 45876 w 451807"/>
                <a:gd name="connsiteY28" fmla="*/ 392172 h 477201"/>
                <a:gd name="connsiteX29" fmla="*/ 60587 w 451807"/>
                <a:gd name="connsiteY29" fmla="*/ 394630 h 477201"/>
                <a:gd name="connsiteX30" fmla="*/ 97673 w 451807"/>
                <a:gd name="connsiteY30" fmla="*/ 376764 h 477201"/>
                <a:gd name="connsiteX31" fmla="*/ 167336 w 451807"/>
                <a:gd name="connsiteY31" fmla="*/ 417373 h 477201"/>
                <a:gd name="connsiteX32" fmla="*/ 169794 w 451807"/>
                <a:gd name="connsiteY32" fmla="*/ 458310 h 477201"/>
                <a:gd name="connsiteX33" fmla="*/ 178891 w 451807"/>
                <a:gd name="connsiteY33" fmla="*/ 470194 h 477201"/>
                <a:gd name="connsiteX34" fmla="*/ 226139 w 451807"/>
                <a:gd name="connsiteY34" fmla="*/ 477201 h 477201"/>
                <a:gd name="connsiteX35" fmla="*/ 272691 w 451807"/>
                <a:gd name="connsiteY35" fmla="*/ 470194 h 477201"/>
                <a:gd name="connsiteX36" fmla="*/ 282157 w 451807"/>
                <a:gd name="connsiteY36" fmla="*/ 458310 h 477201"/>
                <a:gd name="connsiteX37" fmla="*/ 284615 w 451807"/>
                <a:gd name="connsiteY37" fmla="*/ 417373 h 477201"/>
                <a:gd name="connsiteX38" fmla="*/ 353909 w 451807"/>
                <a:gd name="connsiteY38" fmla="*/ 376764 h 477201"/>
                <a:gd name="connsiteX39" fmla="*/ 391363 w 451807"/>
                <a:gd name="connsiteY39" fmla="*/ 394630 h 477201"/>
                <a:gd name="connsiteX40" fmla="*/ 406075 w 451807"/>
                <a:gd name="connsiteY40" fmla="*/ 392172 h 477201"/>
                <a:gd name="connsiteX41" fmla="*/ 434759 w 451807"/>
                <a:gd name="connsiteY41" fmla="*/ 354349 h 477201"/>
                <a:gd name="connsiteX42" fmla="*/ 451560 w 451807"/>
                <a:gd name="connsiteY42" fmla="*/ 309887 h 477201"/>
                <a:gd name="connsiteX43" fmla="*/ 445619 w 451807"/>
                <a:gd name="connsiteY43" fmla="*/ 296242 h 477201"/>
                <a:gd name="connsiteX44" fmla="*/ 226221 w 451807"/>
                <a:gd name="connsiteY44" fmla="*/ 334761 h 477201"/>
                <a:gd name="connsiteX45" fmla="*/ 129636 w 451807"/>
                <a:gd name="connsiteY45" fmla="*/ 238503 h 477201"/>
                <a:gd name="connsiteX46" fmla="*/ 226221 w 451807"/>
                <a:gd name="connsiteY46" fmla="*/ 142246 h 477201"/>
                <a:gd name="connsiteX47" fmla="*/ 322479 w 451807"/>
                <a:gd name="connsiteY47" fmla="*/ 238503 h 477201"/>
                <a:gd name="connsiteX48" fmla="*/ 226221 w 451807"/>
                <a:gd name="connsiteY48" fmla="*/ 334761 h 47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51807" h="477201">
                  <a:moveTo>
                    <a:pt x="445701" y="296242"/>
                  </a:moveTo>
                  <a:lnTo>
                    <a:pt x="410705" y="273827"/>
                  </a:lnTo>
                  <a:cubicBezTo>
                    <a:pt x="413164" y="262271"/>
                    <a:pt x="414188" y="250387"/>
                    <a:pt x="414188" y="238462"/>
                  </a:cubicBezTo>
                  <a:cubicBezTo>
                    <a:pt x="414188" y="226538"/>
                    <a:pt x="413123" y="213957"/>
                    <a:pt x="410705" y="201705"/>
                  </a:cubicBezTo>
                  <a:lnTo>
                    <a:pt x="445004" y="179659"/>
                  </a:lnTo>
                  <a:cubicBezTo>
                    <a:pt x="449921" y="176503"/>
                    <a:pt x="452011" y="171258"/>
                    <a:pt x="450946" y="165644"/>
                  </a:cubicBezTo>
                  <a:cubicBezTo>
                    <a:pt x="447463" y="149909"/>
                    <a:pt x="441849" y="135525"/>
                    <a:pt x="433776" y="121183"/>
                  </a:cubicBezTo>
                  <a:cubicBezTo>
                    <a:pt x="426072" y="107168"/>
                    <a:pt x="416606" y="95285"/>
                    <a:pt x="404722" y="84098"/>
                  </a:cubicBezTo>
                  <a:cubicBezTo>
                    <a:pt x="400870" y="80246"/>
                    <a:pt x="394929" y="79180"/>
                    <a:pt x="390011" y="81639"/>
                  </a:cubicBezTo>
                  <a:lnTo>
                    <a:pt x="353254" y="99833"/>
                  </a:lnTo>
                  <a:cubicBezTo>
                    <a:pt x="333297" y="81639"/>
                    <a:pt x="309858" y="67624"/>
                    <a:pt x="284656" y="59593"/>
                  </a:cubicBezTo>
                  <a:lnTo>
                    <a:pt x="282198" y="18655"/>
                  </a:lnTo>
                  <a:cubicBezTo>
                    <a:pt x="281829" y="13041"/>
                    <a:pt x="278018" y="8493"/>
                    <a:pt x="272732" y="7099"/>
                  </a:cubicBezTo>
                  <a:cubicBezTo>
                    <a:pt x="241916" y="-2366"/>
                    <a:pt x="209748" y="-2366"/>
                    <a:pt x="178932" y="7099"/>
                  </a:cubicBezTo>
                  <a:cubicBezTo>
                    <a:pt x="174015" y="8493"/>
                    <a:pt x="170163" y="13041"/>
                    <a:pt x="169835" y="18655"/>
                  </a:cubicBezTo>
                  <a:lnTo>
                    <a:pt x="167377" y="59593"/>
                  </a:lnTo>
                  <a:cubicBezTo>
                    <a:pt x="141847" y="67624"/>
                    <a:pt x="118735" y="81639"/>
                    <a:pt x="99107" y="99833"/>
                  </a:cubicBezTo>
                  <a:lnTo>
                    <a:pt x="62022" y="81639"/>
                  </a:lnTo>
                  <a:cubicBezTo>
                    <a:pt x="57104" y="79180"/>
                    <a:pt x="51162" y="80246"/>
                    <a:pt x="46983" y="84098"/>
                  </a:cubicBezTo>
                  <a:cubicBezTo>
                    <a:pt x="35427" y="95285"/>
                    <a:pt x="26002" y="107209"/>
                    <a:pt x="18298" y="121183"/>
                  </a:cubicBezTo>
                  <a:cubicBezTo>
                    <a:pt x="10266" y="135525"/>
                    <a:pt x="4652" y="149868"/>
                    <a:pt x="1128" y="165644"/>
                  </a:cubicBezTo>
                  <a:cubicBezTo>
                    <a:pt x="63" y="171258"/>
                    <a:pt x="2193" y="176503"/>
                    <a:pt x="7070" y="179659"/>
                  </a:cubicBezTo>
                  <a:lnTo>
                    <a:pt x="41369" y="201705"/>
                  </a:lnTo>
                  <a:cubicBezTo>
                    <a:pt x="38910" y="213957"/>
                    <a:pt x="37517" y="225841"/>
                    <a:pt x="37517" y="238462"/>
                  </a:cubicBezTo>
                  <a:cubicBezTo>
                    <a:pt x="37517" y="251084"/>
                    <a:pt x="38910" y="262599"/>
                    <a:pt x="41000" y="273827"/>
                  </a:cubicBezTo>
                  <a:lnTo>
                    <a:pt x="6332" y="296242"/>
                  </a:lnTo>
                  <a:cubicBezTo>
                    <a:pt x="1415" y="299028"/>
                    <a:pt x="-1003" y="304642"/>
                    <a:pt x="390" y="309887"/>
                  </a:cubicBezTo>
                  <a:cubicBezTo>
                    <a:pt x="3874" y="325992"/>
                    <a:pt x="9160" y="340006"/>
                    <a:pt x="16823" y="354349"/>
                  </a:cubicBezTo>
                  <a:cubicBezTo>
                    <a:pt x="24854" y="368691"/>
                    <a:pt x="34320" y="380944"/>
                    <a:pt x="45876" y="392172"/>
                  </a:cubicBezTo>
                  <a:cubicBezTo>
                    <a:pt x="49728" y="396024"/>
                    <a:pt x="55670" y="396720"/>
                    <a:pt x="60587" y="394630"/>
                  </a:cubicBezTo>
                  <a:lnTo>
                    <a:pt x="97673" y="376764"/>
                  </a:lnTo>
                  <a:cubicBezTo>
                    <a:pt x="117957" y="394958"/>
                    <a:pt x="141765" y="408973"/>
                    <a:pt x="167336" y="417373"/>
                  </a:cubicBezTo>
                  <a:lnTo>
                    <a:pt x="169794" y="458310"/>
                  </a:lnTo>
                  <a:cubicBezTo>
                    <a:pt x="170163" y="463924"/>
                    <a:pt x="173974" y="468473"/>
                    <a:pt x="178891" y="470194"/>
                  </a:cubicBezTo>
                  <a:cubicBezTo>
                    <a:pt x="194299" y="474743"/>
                    <a:pt x="209707" y="477201"/>
                    <a:pt x="226139" y="477201"/>
                  </a:cubicBezTo>
                  <a:cubicBezTo>
                    <a:pt x="242572" y="477201"/>
                    <a:pt x="257283" y="474743"/>
                    <a:pt x="272691" y="470194"/>
                  </a:cubicBezTo>
                  <a:cubicBezTo>
                    <a:pt x="277936" y="468432"/>
                    <a:pt x="281788" y="463884"/>
                    <a:pt x="282157" y="458310"/>
                  </a:cubicBezTo>
                  <a:lnTo>
                    <a:pt x="284615" y="417373"/>
                  </a:lnTo>
                  <a:cubicBezTo>
                    <a:pt x="310513" y="408973"/>
                    <a:pt x="333953" y="394958"/>
                    <a:pt x="353909" y="376764"/>
                  </a:cubicBezTo>
                  <a:lnTo>
                    <a:pt x="391363" y="394630"/>
                  </a:lnTo>
                  <a:cubicBezTo>
                    <a:pt x="396281" y="396720"/>
                    <a:pt x="402223" y="396024"/>
                    <a:pt x="406075" y="392172"/>
                  </a:cubicBezTo>
                  <a:cubicBezTo>
                    <a:pt x="417630" y="380616"/>
                    <a:pt x="427055" y="368732"/>
                    <a:pt x="434759" y="354349"/>
                  </a:cubicBezTo>
                  <a:cubicBezTo>
                    <a:pt x="442463" y="340006"/>
                    <a:pt x="448077" y="325992"/>
                    <a:pt x="451560" y="309887"/>
                  </a:cubicBezTo>
                  <a:cubicBezTo>
                    <a:pt x="452626" y="304642"/>
                    <a:pt x="450167" y="299028"/>
                    <a:pt x="445619" y="296242"/>
                  </a:cubicBezTo>
                  <a:close/>
                  <a:moveTo>
                    <a:pt x="226221" y="334761"/>
                  </a:moveTo>
                  <a:cubicBezTo>
                    <a:pt x="172663" y="334761"/>
                    <a:pt x="129636" y="291693"/>
                    <a:pt x="129636" y="238503"/>
                  </a:cubicBezTo>
                  <a:cubicBezTo>
                    <a:pt x="129636" y="185314"/>
                    <a:pt x="172704" y="142246"/>
                    <a:pt x="226221" y="142246"/>
                  </a:cubicBezTo>
                  <a:cubicBezTo>
                    <a:pt x="279739" y="142246"/>
                    <a:pt x="322479" y="185314"/>
                    <a:pt x="322479" y="238503"/>
                  </a:cubicBezTo>
                  <a:cubicBezTo>
                    <a:pt x="322479" y="291693"/>
                    <a:pt x="279083" y="334761"/>
                    <a:pt x="226221" y="334761"/>
                  </a:cubicBezTo>
                  <a:close/>
                </a:path>
              </a:pathLst>
            </a:custGeom>
            <a:solidFill>
              <a:schemeClr val="tx2"/>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nvGrpSpPr>
            <p:cNvPr id="9" name="Graphic 82">
              <a:extLst>
                <a:ext uri="{FF2B5EF4-FFF2-40B4-BE49-F238E27FC236}">
                  <a16:creationId xmlns:a16="http://schemas.microsoft.com/office/drawing/2014/main" id="{7401B334-D955-7214-EC30-EB483A27269F}"/>
                </a:ext>
              </a:extLst>
            </p:cNvPr>
            <p:cNvGrpSpPr/>
            <p:nvPr/>
          </p:nvGrpSpPr>
          <p:grpSpPr>
            <a:xfrm>
              <a:off x="3287093" y="4715477"/>
              <a:ext cx="343438" cy="444777"/>
              <a:chOff x="3287093" y="4715477"/>
              <a:chExt cx="343438" cy="444777"/>
            </a:xfrm>
            <a:solidFill>
              <a:srgbClr val="1E3970"/>
            </a:solidFill>
          </p:grpSpPr>
          <p:sp>
            <p:nvSpPr>
              <p:cNvPr id="16" name="Freeform: Shape 165">
                <a:extLst>
                  <a:ext uri="{FF2B5EF4-FFF2-40B4-BE49-F238E27FC236}">
                    <a16:creationId xmlns:a16="http://schemas.microsoft.com/office/drawing/2014/main" id="{B68ED7A5-169A-A448-81EC-604082B53692}"/>
                  </a:ext>
                </a:extLst>
              </p:cNvPr>
              <p:cNvSpPr/>
              <p:nvPr/>
            </p:nvSpPr>
            <p:spPr>
              <a:xfrm>
                <a:off x="3287093" y="4941144"/>
                <a:ext cx="343438" cy="219110"/>
              </a:xfrm>
              <a:custGeom>
                <a:avLst/>
                <a:gdLst>
                  <a:gd name="connsiteX0" fmla="*/ 327416 w 343438"/>
                  <a:gd name="connsiteY0" fmla="*/ 15736 h 219110"/>
                  <a:gd name="connsiteX1" fmla="*/ 343438 w 343438"/>
                  <a:gd name="connsiteY1" fmla="*/ 86177 h 219110"/>
                  <a:gd name="connsiteX2" fmla="*/ 243124 w 343438"/>
                  <a:gd name="connsiteY2" fmla="*/ 219110 h 219110"/>
                  <a:gd name="connsiteX3" fmla="*/ 12949 w 343438"/>
                  <a:gd name="connsiteY3" fmla="*/ 219110 h 219110"/>
                  <a:gd name="connsiteX4" fmla="*/ 0 w 343438"/>
                  <a:gd name="connsiteY4" fmla="*/ 206161 h 219110"/>
                  <a:gd name="connsiteX5" fmla="*/ 0 w 343438"/>
                  <a:gd name="connsiteY5" fmla="*/ 90029 h 219110"/>
                  <a:gd name="connsiteX6" fmla="*/ 76588 w 343438"/>
                  <a:gd name="connsiteY6" fmla="*/ 0 h 219110"/>
                  <a:gd name="connsiteX7" fmla="*/ 80358 w 343438"/>
                  <a:gd name="connsiteY7" fmla="*/ 0 h 219110"/>
                  <a:gd name="connsiteX8" fmla="*/ 186369 w 343438"/>
                  <a:gd name="connsiteY8" fmla="*/ 37003 h 219110"/>
                  <a:gd name="connsiteX9" fmla="*/ 292584 w 343438"/>
                  <a:gd name="connsiteY9" fmla="*/ 0 h 219110"/>
                  <a:gd name="connsiteX10" fmla="*/ 296149 w 343438"/>
                  <a:gd name="connsiteY10" fmla="*/ 0 h 219110"/>
                  <a:gd name="connsiteX11" fmla="*/ 327457 w 343438"/>
                  <a:gd name="connsiteY11" fmla="*/ 11105 h 219110"/>
                  <a:gd name="connsiteX12" fmla="*/ 327457 w 343438"/>
                  <a:gd name="connsiteY12" fmla="*/ 15736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438" h="219110">
                    <a:moveTo>
                      <a:pt x="327416" y="15736"/>
                    </a:moveTo>
                    <a:cubicBezTo>
                      <a:pt x="327416" y="40937"/>
                      <a:pt x="333194" y="64828"/>
                      <a:pt x="343438" y="86177"/>
                    </a:cubicBezTo>
                    <a:cubicBezTo>
                      <a:pt x="287667" y="106502"/>
                      <a:pt x="247344" y="158873"/>
                      <a:pt x="243124" y="219110"/>
                    </a:cubicBezTo>
                    <a:lnTo>
                      <a:pt x="12949" y="219110"/>
                    </a:lnTo>
                    <a:cubicBezTo>
                      <a:pt x="5655" y="219110"/>
                      <a:pt x="0" y="213456"/>
                      <a:pt x="0" y="206161"/>
                    </a:cubicBezTo>
                    <a:lnTo>
                      <a:pt x="0" y="90029"/>
                    </a:lnTo>
                    <a:cubicBezTo>
                      <a:pt x="0" y="44543"/>
                      <a:pt x="33479" y="6843"/>
                      <a:pt x="76588" y="0"/>
                    </a:cubicBezTo>
                    <a:lnTo>
                      <a:pt x="80358" y="0"/>
                    </a:lnTo>
                    <a:cubicBezTo>
                      <a:pt x="109535" y="23358"/>
                      <a:pt x="146538" y="37003"/>
                      <a:pt x="186369" y="37003"/>
                    </a:cubicBezTo>
                    <a:cubicBezTo>
                      <a:pt x="226200" y="37003"/>
                      <a:pt x="263367" y="23358"/>
                      <a:pt x="292584" y="0"/>
                    </a:cubicBezTo>
                    <a:lnTo>
                      <a:pt x="296149" y="0"/>
                    </a:lnTo>
                    <a:cubicBezTo>
                      <a:pt x="307418" y="1762"/>
                      <a:pt x="317991" y="5573"/>
                      <a:pt x="327457" y="11105"/>
                    </a:cubicBezTo>
                    <a:cubicBezTo>
                      <a:pt x="327457" y="12662"/>
                      <a:pt x="327457" y="14178"/>
                      <a:pt x="327457" y="15736"/>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7" name="Freeform: Shape 166">
                <a:extLst>
                  <a:ext uri="{FF2B5EF4-FFF2-40B4-BE49-F238E27FC236}">
                    <a16:creationId xmlns:a16="http://schemas.microsoft.com/office/drawing/2014/main" id="{0ADB69C0-3D37-E0CF-BADF-FF1D89F42641}"/>
                  </a:ext>
                </a:extLst>
              </p:cNvPr>
              <p:cNvSpPr/>
              <p:nvPr/>
            </p:nvSpPr>
            <p:spPr>
              <a:xfrm>
                <a:off x="3371835"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0" name="Graphic 82">
              <a:extLst>
                <a:ext uri="{FF2B5EF4-FFF2-40B4-BE49-F238E27FC236}">
                  <a16:creationId xmlns:a16="http://schemas.microsoft.com/office/drawing/2014/main" id="{423BFECD-BCDB-BDE4-8356-A0381F1F98E1}"/>
                </a:ext>
              </a:extLst>
            </p:cNvPr>
            <p:cNvGrpSpPr/>
            <p:nvPr/>
          </p:nvGrpSpPr>
          <p:grpSpPr>
            <a:xfrm>
              <a:off x="3924959" y="4715477"/>
              <a:ext cx="343397" cy="444777"/>
              <a:chOff x="3924959" y="4715477"/>
              <a:chExt cx="343397" cy="444777"/>
            </a:xfrm>
            <a:solidFill>
              <a:srgbClr val="1E3970"/>
            </a:solidFill>
          </p:grpSpPr>
          <p:sp>
            <p:nvSpPr>
              <p:cNvPr id="14" name="Freeform: Shape 168">
                <a:extLst>
                  <a:ext uri="{FF2B5EF4-FFF2-40B4-BE49-F238E27FC236}">
                    <a16:creationId xmlns:a16="http://schemas.microsoft.com/office/drawing/2014/main" id="{0B2A0635-AE31-59A9-2072-271531A559B0}"/>
                  </a:ext>
                </a:extLst>
              </p:cNvPr>
              <p:cNvSpPr/>
              <p:nvPr/>
            </p:nvSpPr>
            <p:spPr>
              <a:xfrm>
                <a:off x="3924959" y="4941144"/>
                <a:ext cx="343397" cy="219110"/>
              </a:xfrm>
              <a:custGeom>
                <a:avLst/>
                <a:gdLst>
                  <a:gd name="connsiteX0" fmla="*/ 343397 w 343397"/>
                  <a:gd name="connsiteY0" fmla="*/ 90029 h 219110"/>
                  <a:gd name="connsiteX1" fmla="*/ 343397 w 343397"/>
                  <a:gd name="connsiteY1" fmla="*/ 206161 h 219110"/>
                  <a:gd name="connsiteX2" fmla="*/ 330448 w 343397"/>
                  <a:gd name="connsiteY2" fmla="*/ 219110 h 219110"/>
                  <a:gd name="connsiteX3" fmla="*/ 100274 w 343397"/>
                  <a:gd name="connsiteY3" fmla="*/ 219110 h 219110"/>
                  <a:gd name="connsiteX4" fmla="*/ 0 w 343397"/>
                  <a:gd name="connsiteY4" fmla="*/ 86095 h 219110"/>
                  <a:gd name="connsiteX5" fmla="*/ 15981 w 343397"/>
                  <a:gd name="connsiteY5" fmla="*/ 15736 h 219110"/>
                  <a:gd name="connsiteX6" fmla="*/ 15941 w 343397"/>
                  <a:gd name="connsiteY6" fmla="*/ 11105 h 219110"/>
                  <a:gd name="connsiteX7" fmla="*/ 47043 w 343397"/>
                  <a:gd name="connsiteY7" fmla="*/ 0 h 219110"/>
                  <a:gd name="connsiteX8" fmla="*/ 50813 w 343397"/>
                  <a:gd name="connsiteY8" fmla="*/ 0 h 219110"/>
                  <a:gd name="connsiteX9" fmla="*/ 156824 w 343397"/>
                  <a:gd name="connsiteY9" fmla="*/ 37003 h 219110"/>
                  <a:gd name="connsiteX10" fmla="*/ 263080 w 343397"/>
                  <a:gd name="connsiteY10" fmla="*/ 0 h 219110"/>
                  <a:gd name="connsiteX11" fmla="*/ 266604 w 343397"/>
                  <a:gd name="connsiteY11" fmla="*/ 0 h 219110"/>
                  <a:gd name="connsiteX12" fmla="*/ 343397 w 343397"/>
                  <a:gd name="connsiteY12" fmla="*/ 90029 h 21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3397" h="219110">
                    <a:moveTo>
                      <a:pt x="343397" y="90029"/>
                    </a:moveTo>
                    <a:lnTo>
                      <a:pt x="343397" y="206161"/>
                    </a:lnTo>
                    <a:cubicBezTo>
                      <a:pt x="343397" y="213456"/>
                      <a:pt x="337496" y="219110"/>
                      <a:pt x="330448" y="219110"/>
                    </a:cubicBezTo>
                    <a:lnTo>
                      <a:pt x="100274" y="219110"/>
                    </a:lnTo>
                    <a:cubicBezTo>
                      <a:pt x="96217" y="157889"/>
                      <a:pt x="56509" y="106257"/>
                      <a:pt x="0" y="86095"/>
                    </a:cubicBezTo>
                    <a:cubicBezTo>
                      <a:pt x="10245" y="64787"/>
                      <a:pt x="15981" y="40896"/>
                      <a:pt x="15981" y="15736"/>
                    </a:cubicBezTo>
                    <a:cubicBezTo>
                      <a:pt x="15981" y="14178"/>
                      <a:pt x="15941" y="12662"/>
                      <a:pt x="15941" y="11105"/>
                    </a:cubicBezTo>
                    <a:cubicBezTo>
                      <a:pt x="25406" y="5573"/>
                      <a:pt x="35897" y="1762"/>
                      <a:pt x="47043" y="0"/>
                    </a:cubicBezTo>
                    <a:lnTo>
                      <a:pt x="50813" y="0"/>
                    </a:lnTo>
                    <a:cubicBezTo>
                      <a:pt x="80030" y="23358"/>
                      <a:pt x="116993" y="37003"/>
                      <a:pt x="156824" y="37003"/>
                    </a:cubicBezTo>
                    <a:cubicBezTo>
                      <a:pt x="196654" y="37003"/>
                      <a:pt x="233863" y="23358"/>
                      <a:pt x="263080" y="0"/>
                    </a:cubicBezTo>
                    <a:lnTo>
                      <a:pt x="266604" y="0"/>
                    </a:lnTo>
                    <a:cubicBezTo>
                      <a:pt x="310205" y="6843"/>
                      <a:pt x="343397" y="44543"/>
                      <a:pt x="343397" y="90029"/>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5" name="Freeform: Shape 169">
                <a:extLst>
                  <a:ext uri="{FF2B5EF4-FFF2-40B4-BE49-F238E27FC236}">
                    <a16:creationId xmlns:a16="http://schemas.microsoft.com/office/drawing/2014/main" id="{31A277CF-34B7-F2B5-0687-38DDF1DBB068}"/>
                  </a:ext>
                </a:extLst>
              </p:cNvPr>
              <p:cNvSpPr/>
              <p:nvPr/>
            </p:nvSpPr>
            <p:spPr>
              <a:xfrm>
                <a:off x="3980198" y="4715477"/>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nvGrpSpPr>
            <p:cNvPr id="11" name="Graphic 82">
              <a:extLst>
                <a:ext uri="{FF2B5EF4-FFF2-40B4-BE49-F238E27FC236}">
                  <a16:creationId xmlns:a16="http://schemas.microsoft.com/office/drawing/2014/main" id="{EB1639A7-2071-1ED1-833F-5B30DC1AB474}"/>
                </a:ext>
              </a:extLst>
            </p:cNvPr>
            <p:cNvGrpSpPr/>
            <p:nvPr/>
          </p:nvGrpSpPr>
          <p:grpSpPr>
            <a:xfrm>
              <a:off x="3591274" y="4855131"/>
              <a:ext cx="372901" cy="444777"/>
              <a:chOff x="3591274" y="4855131"/>
              <a:chExt cx="372901" cy="444777"/>
            </a:xfrm>
            <a:solidFill>
              <a:srgbClr val="1E3970"/>
            </a:solidFill>
          </p:grpSpPr>
          <p:sp>
            <p:nvSpPr>
              <p:cNvPr id="12" name="Freeform: Shape 171">
                <a:extLst>
                  <a:ext uri="{FF2B5EF4-FFF2-40B4-BE49-F238E27FC236}">
                    <a16:creationId xmlns:a16="http://schemas.microsoft.com/office/drawing/2014/main" id="{37093B0C-7EF0-2552-3423-4C56BBE3132F}"/>
                  </a:ext>
                </a:extLst>
              </p:cNvPr>
              <p:cNvSpPr/>
              <p:nvPr/>
            </p:nvSpPr>
            <p:spPr>
              <a:xfrm>
                <a:off x="3591274" y="5080839"/>
                <a:ext cx="372901" cy="219069"/>
              </a:xfrm>
              <a:custGeom>
                <a:avLst/>
                <a:gdLst>
                  <a:gd name="connsiteX0" fmla="*/ 372902 w 372901"/>
                  <a:gd name="connsiteY0" fmla="*/ 89988 h 219069"/>
                  <a:gd name="connsiteX1" fmla="*/ 372902 w 372901"/>
                  <a:gd name="connsiteY1" fmla="*/ 206120 h 219069"/>
                  <a:gd name="connsiteX2" fmla="*/ 359953 w 372901"/>
                  <a:gd name="connsiteY2" fmla="*/ 219069 h 219069"/>
                  <a:gd name="connsiteX3" fmla="*/ 12949 w 372901"/>
                  <a:gd name="connsiteY3" fmla="*/ 219069 h 219069"/>
                  <a:gd name="connsiteX4" fmla="*/ 0 w 372901"/>
                  <a:gd name="connsiteY4" fmla="*/ 206120 h 219069"/>
                  <a:gd name="connsiteX5" fmla="*/ 0 w 372901"/>
                  <a:gd name="connsiteY5" fmla="*/ 89988 h 219069"/>
                  <a:gd name="connsiteX6" fmla="*/ 76547 w 372901"/>
                  <a:gd name="connsiteY6" fmla="*/ 0 h 219069"/>
                  <a:gd name="connsiteX7" fmla="*/ 80317 w 372901"/>
                  <a:gd name="connsiteY7" fmla="*/ 0 h 219069"/>
                  <a:gd name="connsiteX8" fmla="*/ 186328 w 372901"/>
                  <a:gd name="connsiteY8" fmla="*/ 37003 h 219069"/>
                  <a:gd name="connsiteX9" fmla="*/ 292584 w 372901"/>
                  <a:gd name="connsiteY9" fmla="*/ 0 h 219069"/>
                  <a:gd name="connsiteX10" fmla="*/ 296109 w 372901"/>
                  <a:gd name="connsiteY10" fmla="*/ 0 h 219069"/>
                  <a:gd name="connsiteX11" fmla="*/ 372902 w 372901"/>
                  <a:gd name="connsiteY11" fmla="*/ 89988 h 21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901" h="219069">
                    <a:moveTo>
                      <a:pt x="372902" y="89988"/>
                    </a:moveTo>
                    <a:lnTo>
                      <a:pt x="372902" y="206120"/>
                    </a:lnTo>
                    <a:cubicBezTo>
                      <a:pt x="372902" y="213414"/>
                      <a:pt x="367001" y="219069"/>
                      <a:pt x="359953" y="219069"/>
                    </a:cubicBezTo>
                    <a:lnTo>
                      <a:pt x="12949" y="219069"/>
                    </a:lnTo>
                    <a:cubicBezTo>
                      <a:pt x="5655" y="219069"/>
                      <a:pt x="0" y="213414"/>
                      <a:pt x="0" y="206120"/>
                    </a:cubicBezTo>
                    <a:lnTo>
                      <a:pt x="0" y="89988"/>
                    </a:lnTo>
                    <a:cubicBezTo>
                      <a:pt x="0" y="44502"/>
                      <a:pt x="33438" y="6843"/>
                      <a:pt x="76547" y="0"/>
                    </a:cubicBezTo>
                    <a:lnTo>
                      <a:pt x="80317" y="0"/>
                    </a:lnTo>
                    <a:cubicBezTo>
                      <a:pt x="109535" y="23317"/>
                      <a:pt x="146497" y="37003"/>
                      <a:pt x="186328" y="37003"/>
                    </a:cubicBezTo>
                    <a:cubicBezTo>
                      <a:pt x="226159" y="37003"/>
                      <a:pt x="263367" y="23358"/>
                      <a:pt x="292584" y="0"/>
                    </a:cubicBezTo>
                    <a:lnTo>
                      <a:pt x="296109" y="0"/>
                    </a:lnTo>
                    <a:cubicBezTo>
                      <a:pt x="339709" y="6843"/>
                      <a:pt x="372902" y="44543"/>
                      <a:pt x="372902" y="8998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72">
                <a:extLst>
                  <a:ext uri="{FF2B5EF4-FFF2-40B4-BE49-F238E27FC236}">
                    <a16:creationId xmlns:a16="http://schemas.microsoft.com/office/drawing/2014/main" id="{5F8D9666-1E6D-86EF-A261-FB7DD4B366A2}"/>
                  </a:ext>
                </a:extLst>
              </p:cNvPr>
              <p:cNvSpPr/>
              <p:nvPr/>
            </p:nvSpPr>
            <p:spPr>
              <a:xfrm>
                <a:off x="3676017" y="4855131"/>
                <a:ext cx="203456" cy="203497"/>
              </a:xfrm>
              <a:custGeom>
                <a:avLst/>
                <a:gdLst>
                  <a:gd name="connsiteX0" fmla="*/ 101708 w 203456"/>
                  <a:gd name="connsiteY0" fmla="*/ 203498 h 203497"/>
                  <a:gd name="connsiteX1" fmla="*/ 203457 w 203456"/>
                  <a:gd name="connsiteY1" fmla="*/ 101749 h 203497"/>
                  <a:gd name="connsiteX2" fmla="*/ 101708 w 203456"/>
                  <a:gd name="connsiteY2" fmla="*/ 0 h 203497"/>
                  <a:gd name="connsiteX3" fmla="*/ 0 w 203456"/>
                  <a:gd name="connsiteY3" fmla="*/ 101749 h 203497"/>
                  <a:gd name="connsiteX4" fmla="*/ 101708 w 203456"/>
                  <a:gd name="connsiteY4" fmla="*/ 203498 h 2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56" h="203497">
                    <a:moveTo>
                      <a:pt x="101708" y="203498"/>
                    </a:moveTo>
                    <a:cubicBezTo>
                      <a:pt x="157807" y="203498"/>
                      <a:pt x="203457" y="157848"/>
                      <a:pt x="203457" y="101749"/>
                    </a:cubicBezTo>
                    <a:cubicBezTo>
                      <a:pt x="203457" y="45650"/>
                      <a:pt x="157807" y="0"/>
                      <a:pt x="101708" y="0"/>
                    </a:cubicBezTo>
                    <a:cubicBezTo>
                      <a:pt x="45609" y="0"/>
                      <a:pt x="0" y="45650"/>
                      <a:pt x="0" y="101749"/>
                    </a:cubicBezTo>
                    <a:cubicBezTo>
                      <a:pt x="0" y="157848"/>
                      <a:pt x="45650" y="203498"/>
                      <a:pt x="101708" y="203498"/>
                    </a:cubicBezTo>
                    <a:close/>
                  </a:path>
                </a:pathLst>
              </a:custGeom>
              <a:solidFill>
                <a:srgbClr val="1E3970"/>
              </a:solidFill>
              <a:ln w="406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grpSp>
      <p:sp>
        <p:nvSpPr>
          <p:cNvPr id="18" name="Content Placeholder 2">
            <a:extLst>
              <a:ext uri="{FF2B5EF4-FFF2-40B4-BE49-F238E27FC236}">
                <a16:creationId xmlns:a16="http://schemas.microsoft.com/office/drawing/2014/main" id="{86A90598-0852-5084-6A01-64A9372A490E}"/>
              </a:ext>
            </a:extLst>
          </p:cNvPr>
          <p:cNvSpPr txBox="1">
            <a:spLocks/>
          </p:cNvSpPr>
          <p:nvPr/>
        </p:nvSpPr>
        <p:spPr bwMode="auto">
          <a:xfrm>
            <a:off x="5581403" y="2006411"/>
            <a:ext cx="6008722" cy="4594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5938" lvl="1" indent="-387350">
              <a:spcBef>
                <a:spcPts val="1200"/>
              </a:spcBef>
            </a:pPr>
            <a:r>
              <a:rPr lang="en-US" dirty="0">
                <a:latin typeface="Arial"/>
                <a:cs typeface="Arial"/>
              </a:rPr>
              <a:t>Partners in </a:t>
            </a:r>
            <a:r>
              <a:rPr lang="en-US" dirty="0" err="1">
                <a:latin typeface="Arial"/>
                <a:cs typeface="Arial"/>
              </a:rPr>
              <a:t>JeffCo</a:t>
            </a:r>
            <a:r>
              <a:rPr lang="en-US" dirty="0">
                <a:latin typeface="Arial"/>
                <a:cs typeface="Arial"/>
              </a:rPr>
              <a:t> are working together to create more housing.</a:t>
            </a:r>
          </a:p>
          <a:p>
            <a:pPr marL="515938" lvl="1" indent="-387350">
              <a:spcBef>
                <a:spcPts val="1200"/>
              </a:spcBef>
            </a:pPr>
            <a:r>
              <a:rPr lang="en-US" dirty="0">
                <a:latin typeface="Arial"/>
                <a:cs typeface="Arial"/>
              </a:rPr>
              <a:t>Partnership efforts include the </a:t>
            </a:r>
            <a:r>
              <a:rPr lang="en-US" b="1" dirty="0">
                <a:latin typeface="Arial"/>
                <a:cs typeface="Arial"/>
              </a:rPr>
              <a:t>Regional Housing Strategy, Jeffco Housing Blueprint, Jeffco Housing Steering Committee,</a:t>
            </a:r>
            <a:r>
              <a:rPr lang="en-US" dirty="0">
                <a:latin typeface="Arial"/>
                <a:cs typeface="Arial"/>
              </a:rPr>
              <a:t> and cross-jurisdictional funding and coordination for housing navigation.</a:t>
            </a:r>
            <a:endParaRPr lang="en-US" dirty="0"/>
          </a:p>
          <a:p>
            <a:pPr marL="515938" lvl="1" indent="-387350">
              <a:spcBef>
                <a:spcPts val="1200"/>
              </a:spcBef>
            </a:pPr>
            <a:r>
              <a:rPr lang="en-US" dirty="0">
                <a:latin typeface="Arial"/>
                <a:cs typeface="Arial"/>
              </a:rPr>
              <a:t>The </a:t>
            </a:r>
            <a:r>
              <a:rPr lang="en-US" b="1" dirty="0">
                <a:latin typeface="Arial"/>
                <a:cs typeface="Arial"/>
              </a:rPr>
              <a:t>Jeffco Advocacy Network</a:t>
            </a:r>
            <a:r>
              <a:rPr lang="en-US" dirty="0">
                <a:latin typeface="Arial"/>
                <a:cs typeface="Arial"/>
              </a:rPr>
              <a:t> is a coalition of residents who champion innovative, practical, and impactful solutions to community needs—including affordable housing. </a:t>
            </a:r>
          </a:p>
        </p:txBody>
      </p:sp>
      <p:sp>
        <p:nvSpPr>
          <p:cNvPr id="5" name="TextBox 4">
            <a:extLst>
              <a:ext uri="{FF2B5EF4-FFF2-40B4-BE49-F238E27FC236}">
                <a16:creationId xmlns:a16="http://schemas.microsoft.com/office/drawing/2014/main" id="{E91F48E9-35E9-6308-6E09-935740D43210}"/>
              </a:ext>
            </a:extLst>
          </p:cNvPr>
          <p:cNvSpPr txBox="1"/>
          <p:nvPr/>
        </p:nvSpPr>
        <p:spPr>
          <a:xfrm>
            <a:off x="474227" y="1308385"/>
            <a:ext cx="4815300" cy="492443"/>
          </a:xfrm>
          <a:prstGeom prst="rect">
            <a:avLst/>
          </a:prstGeom>
          <a:solidFill>
            <a:schemeClr val="accent3"/>
          </a:solid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Learning from our region</a:t>
            </a:r>
          </a:p>
        </p:txBody>
      </p:sp>
      <p:pic>
        <p:nvPicPr>
          <p:cNvPr id="19" name="Picture 18" descr="A placeholder picture of a twn's main street.">
            <a:extLst>
              <a:ext uri="{FF2B5EF4-FFF2-40B4-BE49-F238E27FC236}">
                <a16:creationId xmlns:a16="http://schemas.microsoft.com/office/drawing/2014/main" id="{74EE40E0-B5BB-B0D4-22D8-BBBDE734CAF9}"/>
              </a:ext>
            </a:extLst>
          </p:cNvPr>
          <p:cNvPicPr>
            <a:picLocks noChangeAspect="1"/>
          </p:cNvPicPr>
          <p:nvPr/>
        </p:nvPicPr>
        <p:blipFill>
          <a:blip r:embed="rId3"/>
          <a:srcRect l="18732" t="-527" r="18732" b="15346"/>
          <a:stretch>
            <a:fillRect/>
          </a:stretch>
        </p:blipFill>
        <p:spPr>
          <a:xfrm>
            <a:off x="474227" y="1770219"/>
            <a:ext cx="4815300" cy="4951256"/>
          </a:xfrm>
          <a:prstGeom prst="rect">
            <a:avLst/>
          </a:prstGeom>
        </p:spPr>
      </p:pic>
      <p:sp>
        <p:nvSpPr>
          <p:cNvPr id="4" name="Slide Number Placeholder 3">
            <a:extLst>
              <a:ext uri="{FF2B5EF4-FFF2-40B4-BE49-F238E27FC236}">
                <a16:creationId xmlns:a16="http://schemas.microsoft.com/office/drawing/2014/main" id="{55A439CA-DEF8-EF3B-A4E0-EA88AAE8B392}"/>
              </a:ext>
            </a:extLst>
          </p:cNvPr>
          <p:cNvSpPr>
            <a:spLocks noGrp="1"/>
          </p:cNvSpPr>
          <p:nvPr>
            <p:ph type="sldNum" sz="quarter" idx="16"/>
          </p:nvPr>
        </p:nvSpPr>
        <p:spPr/>
        <p:txBody>
          <a:bodyPr/>
          <a:lstStyle/>
          <a:p>
            <a:pPr>
              <a:defRPr/>
            </a:pPr>
            <a:fld id="{05652D95-3249-4283-BA00-727613A0C412}" type="slidenum">
              <a:rPr lang="en-US" altLang="en-US" smtClean="0"/>
              <a:pPr>
                <a:defRPr/>
              </a:pPr>
              <a:t>19</a:t>
            </a:fld>
            <a:endParaRPr lang="en-US" altLang="en-US"/>
          </a:p>
        </p:txBody>
      </p:sp>
    </p:spTree>
    <p:extLst>
      <p:ext uri="{BB962C8B-B14F-4D97-AF65-F5344CB8AC3E}">
        <p14:creationId xmlns:p14="http://schemas.microsoft.com/office/powerpoint/2010/main" val="2148749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BAD85-768B-03B4-AAAF-3AFBD864156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F6717B9-E87B-FFE9-6537-A421B2D8180F}"/>
              </a:ext>
            </a:extLst>
          </p:cNvPr>
          <p:cNvSpPr txBox="1">
            <a:spLocks noGrp="1"/>
          </p:cNvSpPr>
          <p:nvPr>
            <p:ph type="title" idx="4294967295"/>
          </p:nvPr>
        </p:nvSpPr>
        <p:spPr bwMode="auto">
          <a:xfrm>
            <a:off x="977096" y="637721"/>
            <a:ext cx="10515600" cy="90361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0" fontAlgn="base" hangingPunct="0">
              <a:lnSpc>
                <a:spcPct val="90000"/>
              </a:lnSpc>
              <a:spcBef>
                <a:spcPct val="0"/>
              </a:spcBef>
              <a:spcAft>
                <a:spcPct val="0"/>
              </a:spcAft>
              <a:defRPr sz="4400" b="1" kern="1200">
                <a:solidFill>
                  <a:schemeClr val="tx1"/>
                </a:solidFill>
                <a:latin typeface="Arial Narrow" panose="020B0606020202030204" pitchFamily="34" charset="0"/>
                <a:ea typeface="+mj-ea"/>
                <a:cs typeface="+mj-cs"/>
              </a:defRPr>
            </a:lvl1pPr>
            <a:lvl2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2pPr>
            <a:lvl3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3pPr>
            <a:lvl4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4pPr>
            <a:lvl5pPr algn="l" rtl="0" eaLnBrk="0" fontAlgn="base" hangingPunct="0">
              <a:lnSpc>
                <a:spcPct val="90000"/>
              </a:lnSpc>
              <a:spcBef>
                <a:spcPct val="0"/>
              </a:spcBef>
              <a:spcAft>
                <a:spcPct val="0"/>
              </a:spcAft>
              <a:defRPr sz="4400" b="1">
                <a:solidFill>
                  <a:schemeClr val="tx1"/>
                </a:solidFill>
                <a:latin typeface="Arial Narrow" panose="020B0606020202030204" pitchFamily="34" charset="0"/>
              </a:defRPr>
            </a:lvl5pPr>
            <a:lvl6pPr marL="457200" algn="l" rtl="0" fontAlgn="base">
              <a:lnSpc>
                <a:spcPct val="90000"/>
              </a:lnSpc>
              <a:spcBef>
                <a:spcPct val="0"/>
              </a:spcBef>
              <a:spcAft>
                <a:spcPct val="0"/>
              </a:spcAft>
              <a:defRPr sz="4400">
                <a:solidFill>
                  <a:schemeClr val="tx1"/>
                </a:solidFill>
                <a:latin typeface="Raleway" pitchFamily="2" charset="0"/>
              </a:defRPr>
            </a:lvl6pPr>
            <a:lvl7pPr marL="914400" algn="l" rtl="0" fontAlgn="base">
              <a:lnSpc>
                <a:spcPct val="90000"/>
              </a:lnSpc>
              <a:spcBef>
                <a:spcPct val="0"/>
              </a:spcBef>
              <a:spcAft>
                <a:spcPct val="0"/>
              </a:spcAft>
              <a:defRPr sz="4400">
                <a:solidFill>
                  <a:schemeClr val="tx1"/>
                </a:solidFill>
                <a:latin typeface="Raleway" pitchFamily="2" charset="0"/>
              </a:defRPr>
            </a:lvl7pPr>
            <a:lvl8pPr marL="1371600" algn="l" rtl="0" fontAlgn="base">
              <a:lnSpc>
                <a:spcPct val="90000"/>
              </a:lnSpc>
              <a:spcBef>
                <a:spcPct val="0"/>
              </a:spcBef>
              <a:spcAft>
                <a:spcPct val="0"/>
              </a:spcAft>
              <a:defRPr sz="4400">
                <a:solidFill>
                  <a:schemeClr val="tx1"/>
                </a:solidFill>
                <a:latin typeface="Raleway" pitchFamily="2" charset="0"/>
              </a:defRPr>
            </a:lvl8pPr>
            <a:lvl9pPr marL="1828800" algn="l" rtl="0" fontAlgn="base">
              <a:lnSpc>
                <a:spcPct val="90000"/>
              </a:lnSpc>
              <a:spcBef>
                <a:spcPct val="0"/>
              </a:spcBef>
              <a:spcAft>
                <a:spcPct val="0"/>
              </a:spcAft>
              <a:defRPr sz="4400">
                <a:solidFill>
                  <a:schemeClr val="tx1"/>
                </a:solidFill>
                <a:latin typeface="Raleway" pitchFamily="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91C5"/>
                </a:solidFill>
                <a:effectLst/>
                <a:uLnTx/>
                <a:uFillTx/>
                <a:latin typeface="Arial Narrow"/>
                <a:ea typeface="+mj-ea"/>
                <a:cs typeface="+mj-cs"/>
              </a:rPr>
              <a:t>A Place for Us All </a:t>
            </a:r>
            <a:r>
              <a:rPr kumimoji="0" lang="en-US" sz="2400" b="1" i="0" u="none" strike="noStrike" kern="1200" cap="none" spc="0" normalizeH="0" baseline="0" noProof="0" dirty="0">
                <a:ln>
                  <a:noFill/>
                </a:ln>
                <a:solidFill>
                  <a:srgbClr val="0091C5"/>
                </a:solidFill>
                <a:effectLst/>
                <a:uLnTx/>
                <a:uFillTx/>
                <a:latin typeface="Arial Narrow"/>
                <a:ea typeface="+mj-ea"/>
                <a:cs typeface="+mj-cs"/>
              </a:rPr>
              <a:t>PRESENTATION TEMPLATE continued</a:t>
            </a:r>
            <a:br>
              <a:rPr kumimoji="0" lang="en-US" sz="2400" b="1" i="0" u="none" strike="noStrike" kern="1200" cap="none" spc="0" normalizeH="0" baseline="0" noProof="0" dirty="0">
                <a:ln>
                  <a:noFill/>
                </a:ln>
                <a:solidFill>
                  <a:srgbClr val="0091C5"/>
                </a:solidFill>
                <a:effectLst/>
                <a:uLnTx/>
                <a:uFillTx/>
                <a:latin typeface="Arial Narrow"/>
                <a:ea typeface="+mj-ea"/>
                <a:cs typeface="+mj-cs"/>
              </a:rPr>
            </a:br>
            <a:r>
              <a:rPr kumimoji="0" lang="en-US" sz="2000" b="1" i="0" u="none" strike="noStrike" kern="1200" cap="none" spc="0" normalizeH="0" baseline="0" noProof="0" dirty="0">
                <a:ln>
                  <a:noFill/>
                </a:ln>
                <a:solidFill>
                  <a:srgbClr val="04244D"/>
                </a:solidFill>
                <a:effectLst/>
                <a:uLnTx/>
                <a:uFillTx/>
                <a:latin typeface="Arial Narrow"/>
                <a:ea typeface="+mj-ea"/>
                <a:cs typeface="+mj-cs"/>
              </a:rPr>
              <a:t>DRCOG Regional Housing Strategy / Tools for Talking About Housing</a:t>
            </a:r>
            <a:endParaRPr kumimoji="0" lang="en-US" sz="2000" b="0" i="0" u="none" strike="noStrike" kern="1200" cap="none" spc="0" normalizeH="0" baseline="0" noProof="0" dirty="0">
              <a:ln>
                <a:noFill/>
              </a:ln>
              <a:solidFill>
                <a:srgbClr val="000000"/>
              </a:solidFill>
              <a:effectLst/>
              <a:uLnTx/>
              <a:uFillTx/>
              <a:latin typeface="Arial Narrow"/>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3" name="Content Placeholder 2">
            <a:extLst>
              <a:ext uri="{FF2B5EF4-FFF2-40B4-BE49-F238E27FC236}">
                <a16:creationId xmlns:a16="http://schemas.microsoft.com/office/drawing/2014/main" id="{ABB32E6B-1CD3-5B2E-97B2-3566F732FE72}"/>
              </a:ext>
            </a:extLst>
          </p:cNvPr>
          <p:cNvSpPr>
            <a:spLocks noGrp="1"/>
          </p:cNvSpPr>
          <p:nvPr>
            <p:ph idx="1"/>
          </p:nvPr>
        </p:nvSpPr>
        <p:spPr>
          <a:xfrm>
            <a:off x="977096" y="1696536"/>
            <a:ext cx="10515600" cy="4351338"/>
          </a:xfrm>
        </p:spPr>
        <p:txBody>
          <a:bodyPr/>
          <a:lstStyle/>
          <a:p>
            <a:pPr marL="0" indent="0">
              <a:buNone/>
            </a:pPr>
            <a:r>
              <a:rPr lang="en-US" sz="1800" b="1" dirty="0">
                <a:highlight>
                  <a:srgbClr val="FFFF00"/>
                </a:highlight>
              </a:rPr>
              <a:t>NOTE TO USER: DELETE THIS SLIDE FROM YOUR FINAL PRESENTATION</a:t>
            </a:r>
          </a:p>
          <a:p>
            <a:pPr marL="0" indent="0">
              <a:buNone/>
            </a:pPr>
            <a:r>
              <a:rPr lang="en-US" sz="1800" b="1" dirty="0">
                <a:solidFill>
                  <a:srgbClr val="04244D"/>
                </a:solidFill>
                <a:latin typeface="Arial"/>
                <a:cs typeface="Arial"/>
              </a:rPr>
              <a:t>Customizing the Template</a:t>
            </a:r>
          </a:p>
          <a:p>
            <a:pPr marL="285750" indent="-285750">
              <a:lnSpc>
                <a:spcPct val="100000"/>
              </a:lnSpc>
            </a:pPr>
            <a:r>
              <a:rPr lang="en-US" sz="1800" b="1" dirty="0">
                <a:latin typeface="Arial"/>
                <a:cs typeface="Arial"/>
              </a:rPr>
              <a:t>ADD</a:t>
            </a:r>
            <a:r>
              <a:rPr lang="en-US" sz="1800" dirty="0">
                <a:latin typeface="Arial"/>
                <a:cs typeface="Arial"/>
              </a:rPr>
              <a:t> your jurisdiction or organization name and logo to the title slide along with info about the time/date of your presentation.</a:t>
            </a:r>
            <a:endParaRPr lang="en-US" dirty="0"/>
          </a:p>
          <a:p>
            <a:pPr marL="285750" indent="-285750">
              <a:lnSpc>
                <a:spcPct val="100000"/>
              </a:lnSpc>
            </a:pPr>
            <a:r>
              <a:rPr lang="en-US" sz="1800" b="1" dirty="0">
                <a:latin typeface="Arial"/>
                <a:cs typeface="Arial"/>
              </a:rPr>
              <a:t>DELETE</a:t>
            </a:r>
            <a:r>
              <a:rPr lang="en-US" sz="1800" dirty="0">
                <a:latin typeface="Arial"/>
                <a:cs typeface="Arial"/>
              </a:rPr>
              <a:t> this and the previous slide as well as any other slides that are not pertinent to your audience or your jurisdiction.</a:t>
            </a:r>
          </a:p>
          <a:p>
            <a:pPr marL="285750" indent="-285750">
              <a:lnSpc>
                <a:spcPct val="100000"/>
              </a:lnSpc>
            </a:pPr>
            <a:r>
              <a:rPr lang="en-US" sz="1800" b="1" dirty="0">
                <a:latin typeface="Arial"/>
                <a:cs typeface="Arial"/>
              </a:rPr>
              <a:t>MODIFY</a:t>
            </a:r>
            <a:r>
              <a:rPr lang="en-US" sz="1800" dirty="0">
                <a:latin typeface="Arial"/>
                <a:cs typeface="Arial"/>
              </a:rPr>
              <a:t> specific terms, photos, and content to reflect your jurisdiction’s, organization’s or audience’s perspectives and priorities. Replace the photos with images of places, people and housing that will resonate with your audience. </a:t>
            </a:r>
          </a:p>
          <a:p>
            <a:pPr marL="742950" lvl="1" indent="-285750">
              <a:lnSpc>
                <a:spcPct val="100000"/>
              </a:lnSpc>
            </a:pPr>
            <a:r>
              <a:rPr lang="en-US" sz="1800" b="1" dirty="0">
                <a:latin typeface="Arial"/>
                <a:cs typeface="Arial"/>
              </a:rPr>
              <a:t>To change photos: </a:t>
            </a:r>
            <a:r>
              <a:rPr lang="en-US" sz="1800" dirty="0">
                <a:latin typeface="Arial"/>
                <a:cs typeface="Arial"/>
              </a:rPr>
              <a:t>right click on the image you want to change and select “Change picture.”</a:t>
            </a:r>
            <a:r>
              <a:rPr lang="en-US" sz="1800" b="1" dirty="0">
                <a:latin typeface="Arial"/>
                <a:cs typeface="Arial"/>
              </a:rPr>
              <a:t> </a:t>
            </a:r>
          </a:p>
          <a:p>
            <a:pPr marL="742950" lvl="1" indent="-285750">
              <a:lnSpc>
                <a:spcPct val="100000"/>
              </a:lnSpc>
            </a:pPr>
            <a:r>
              <a:rPr lang="en-US" sz="1800" b="1" dirty="0">
                <a:latin typeface="Arial"/>
                <a:cs typeface="Arial"/>
              </a:rPr>
              <a:t>To adjust image size: </a:t>
            </a:r>
            <a:r>
              <a:rPr lang="en-US" sz="1800" dirty="0">
                <a:latin typeface="Arial"/>
                <a:cs typeface="Arial"/>
              </a:rPr>
              <a:t>right click and choose “Crop.”</a:t>
            </a:r>
            <a:endParaRPr lang="en-US" sz="1800" dirty="0"/>
          </a:p>
          <a:p>
            <a:pPr marL="285750" indent="-285750">
              <a:lnSpc>
                <a:spcPct val="100000"/>
              </a:lnSpc>
              <a:buFont typeface="Arial" panose="020B0604020202020204" pitchFamily="34" charset="0"/>
              <a:buChar char="•"/>
            </a:pPr>
            <a:r>
              <a:rPr lang="en-US" sz="1800" b="1" dirty="0"/>
              <a:t>ADD</a:t>
            </a:r>
            <a:r>
              <a:rPr lang="en-US" sz="1800" dirty="0"/>
              <a:t> slides that provide more information about local strategies and priorities to address the housing challenges specific to your community.</a:t>
            </a:r>
            <a:endParaRPr lang="en-US" sz="2400" dirty="0"/>
          </a:p>
          <a:p>
            <a:pPr marL="0" indent="0">
              <a:buNone/>
            </a:pPr>
            <a:endParaRPr lang="en-US" b="1" dirty="0">
              <a:highlight>
                <a:srgbClr val="FFFF00"/>
              </a:highlight>
            </a:endParaRPr>
          </a:p>
        </p:txBody>
      </p:sp>
      <p:cxnSp>
        <p:nvCxnSpPr>
          <p:cNvPr id="10" name="Straight Arrow Connector 9">
            <a:extLst>
              <a:ext uri="{FF2B5EF4-FFF2-40B4-BE49-F238E27FC236}">
                <a16:creationId xmlns:a16="http://schemas.microsoft.com/office/drawing/2014/main" id="{98885C96-BD09-9DE6-2A2A-C9BA12ED25A1}"/>
              </a:ext>
              <a:ext uri="{C183D7F6-B498-43B3-948B-1728B52AA6E4}">
                <adec:decorative xmlns:adec="http://schemas.microsoft.com/office/drawing/2017/decorative" val="1"/>
              </a:ext>
            </a:extLst>
          </p:cNvPr>
          <p:cNvCxnSpPr/>
          <p:nvPr/>
        </p:nvCxnSpPr>
        <p:spPr>
          <a:xfrm flipV="1">
            <a:off x="1083734" y="1405467"/>
            <a:ext cx="10176933" cy="16933"/>
          </a:xfrm>
          <a:prstGeom prst="straightConnector1">
            <a:avLst/>
          </a:prstGeom>
          <a:ln w="57150">
            <a:solidFill>
              <a:srgbClr val="0091C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563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7E75E-940F-4EC3-43FA-4706EA7B8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FDA41-8F52-1F6F-AD86-C80F998A0A9C}"/>
              </a:ext>
            </a:extLst>
          </p:cNvPr>
          <p:cNvSpPr>
            <a:spLocks noGrp="1"/>
          </p:cNvSpPr>
          <p:nvPr>
            <p:ph type="title"/>
          </p:nvPr>
        </p:nvSpPr>
        <p:spPr>
          <a:xfrm>
            <a:off x="260615" y="787078"/>
            <a:ext cx="6008722" cy="903610"/>
          </a:xfrm>
        </p:spPr>
        <p:txBody>
          <a:bodyPr wrap="square" anchor="ctr">
            <a:normAutofit/>
          </a:bodyPr>
          <a:lstStyle/>
          <a:p>
            <a:r>
              <a:rPr lang="en-US" sz="3700"/>
              <a:t>What Can Our Community Do?</a:t>
            </a:r>
          </a:p>
        </p:txBody>
      </p:sp>
      <p:sp>
        <p:nvSpPr>
          <p:cNvPr id="3" name="Content Placeholder 2">
            <a:extLst>
              <a:ext uri="{FF2B5EF4-FFF2-40B4-BE49-F238E27FC236}">
                <a16:creationId xmlns:a16="http://schemas.microsoft.com/office/drawing/2014/main" id="{2ACC919A-0D4C-C9AC-F1D8-07B406BB4FCA}"/>
              </a:ext>
            </a:extLst>
          </p:cNvPr>
          <p:cNvSpPr>
            <a:spLocks noGrp="1"/>
          </p:cNvSpPr>
          <p:nvPr>
            <p:ph idx="1"/>
          </p:nvPr>
        </p:nvSpPr>
        <p:spPr>
          <a:xfrm>
            <a:off x="260615" y="1825625"/>
            <a:ext cx="6008722" cy="4351338"/>
          </a:xfrm>
        </p:spPr>
        <p:txBody>
          <a:bodyPr wrap="square" anchor="t">
            <a:normAutofit lnSpcReduction="10000"/>
          </a:bodyPr>
          <a:lstStyle/>
          <a:p>
            <a:pPr marL="0" indent="0">
              <a:buNone/>
            </a:pPr>
            <a:r>
              <a:rPr lang="en-US" sz="2400" b="1" dirty="0"/>
              <a:t>We are part of a growing region. </a:t>
            </a:r>
            <a:br>
              <a:rPr lang="en-US" sz="2400" b="1" dirty="0"/>
            </a:br>
            <a:r>
              <a:rPr lang="en-US" sz="2400" b="1" dirty="0"/>
              <a:t>What can our community do to:</a:t>
            </a:r>
          </a:p>
          <a:p>
            <a:r>
              <a:rPr lang="en-US" sz="2400" dirty="0"/>
              <a:t>Make it easier and less expensive to build housing?</a:t>
            </a:r>
          </a:p>
          <a:p>
            <a:r>
              <a:rPr lang="en-US" sz="2400" dirty="0"/>
              <a:t>Increase funding for housing?</a:t>
            </a:r>
          </a:p>
          <a:p>
            <a:r>
              <a:rPr lang="en-US" sz="2400">
                <a:latin typeface="Arial"/>
                <a:cs typeface="Arial"/>
              </a:rPr>
              <a:t>Create more diverse housing choices in locations that to support </a:t>
            </a:r>
            <a:r>
              <a:rPr lang="en-US" sz="2400" dirty="0">
                <a:latin typeface="Arial"/>
                <a:cs typeface="Arial"/>
              </a:rPr>
              <a:t>more affordable living?</a:t>
            </a:r>
          </a:p>
          <a:p>
            <a:r>
              <a:rPr lang="en-US" sz="2400" dirty="0"/>
              <a:t>Preserve older housing and help current residents stay here?</a:t>
            </a:r>
          </a:p>
          <a:p>
            <a:r>
              <a:rPr lang="en-US" sz="2400" dirty="0"/>
              <a:t>Support housing as a community priority?</a:t>
            </a:r>
          </a:p>
        </p:txBody>
      </p:sp>
      <p:pic>
        <p:nvPicPr>
          <p:cNvPr id="6" name="Picture Placeholder 5" descr="A placeholder picture of a toddler in fron of their home.">
            <a:extLst>
              <a:ext uri="{FF2B5EF4-FFF2-40B4-BE49-F238E27FC236}">
                <a16:creationId xmlns:a16="http://schemas.microsoft.com/office/drawing/2014/main" id="{8ED27901-6036-6A13-4922-55A0F6E438EC}"/>
              </a:ext>
            </a:extLst>
          </p:cNvPr>
          <p:cNvPicPr>
            <a:picLocks noGrp="1" noChangeAspect="1"/>
          </p:cNvPicPr>
          <p:nvPr>
            <p:ph type="pic" sz="quarter" idx="13"/>
          </p:nvPr>
        </p:nvPicPr>
        <p:blipFill>
          <a:blip r:embed="rId3"/>
          <a:srcRect l="21826" r="21826"/>
          <a:stretch/>
        </p:blipFill>
        <p:spPr>
          <a:xfrm>
            <a:off x="6386513" y="0"/>
            <a:ext cx="5805487" cy="6869113"/>
          </a:xfrm>
        </p:spPr>
      </p:pic>
      <p:sp>
        <p:nvSpPr>
          <p:cNvPr id="4" name="Slide Number Placeholder 3">
            <a:extLst>
              <a:ext uri="{FF2B5EF4-FFF2-40B4-BE49-F238E27FC236}">
                <a16:creationId xmlns:a16="http://schemas.microsoft.com/office/drawing/2014/main" id="{AE3238C4-C6DF-9254-DF42-74DF12CB46F2}"/>
              </a:ext>
            </a:extLst>
          </p:cNvPr>
          <p:cNvSpPr>
            <a:spLocks noGrp="1"/>
          </p:cNvSpPr>
          <p:nvPr>
            <p:ph type="sldNum" sz="quarter" idx="16"/>
          </p:nvPr>
        </p:nvSpPr>
        <p:spPr>
          <a:xfrm>
            <a:off x="11442700" y="6356350"/>
            <a:ext cx="646113" cy="365125"/>
          </a:xfrm>
        </p:spPr>
        <p:txBody>
          <a:bodyPr anchor="b">
            <a:normAutofit/>
          </a:bodyPr>
          <a:lstStyle/>
          <a:p>
            <a:pPr>
              <a:spcAft>
                <a:spcPts val="600"/>
              </a:spcAft>
              <a:defRPr/>
            </a:pPr>
            <a:fld id="{05652D95-3249-4283-BA00-727613A0C412}" type="slidenum">
              <a:rPr lang="en-US" altLang="en-US" smtClean="0"/>
              <a:pPr>
                <a:spcAft>
                  <a:spcPts val="600"/>
                </a:spcAft>
                <a:defRPr/>
              </a:pPr>
              <a:t>20</a:t>
            </a:fld>
            <a:endParaRPr lang="en-US" altLang="en-US"/>
          </a:p>
        </p:txBody>
      </p:sp>
    </p:spTree>
    <p:extLst>
      <p:ext uri="{BB962C8B-B14F-4D97-AF65-F5344CB8AC3E}">
        <p14:creationId xmlns:p14="http://schemas.microsoft.com/office/powerpoint/2010/main" val="383473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0E0BE-37C3-8D38-FB39-119875ECF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3DEE92-341C-C67D-80A9-C44ADA7A7E17}"/>
              </a:ext>
            </a:extLst>
          </p:cNvPr>
          <p:cNvSpPr>
            <a:spLocks noGrp="1"/>
          </p:cNvSpPr>
          <p:nvPr>
            <p:ph type="title"/>
          </p:nvPr>
        </p:nvSpPr>
        <p:spPr/>
        <p:txBody>
          <a:bodyPr/>
          <a:lstStyle/>
          <a:p>
            <a:r>
              <a:rPr lang="en-US">
                <a:latin typeface="Arial Narrow"/>
              </a:rPr>
              <a:t>Learn More!</a:t>
            </a:r>
            <a:endParaRPr lang="en-US"/>
          </a:p>
        </p:txBody>
      </p:sp>
      <p:sp>
        <p:nvSpPr>
          <p:cNvPr id="4" name="Content Placeholder 3">
            <a:extLst>
              <a:ext uri="{FF2B5EF4-FFF2-40B4-BE49-F238E27FC236}">
                <a16:creationId xmlns:a16="http://schemas.microsoft.com/office/drawing/2014/main" id="{02760AF4-2CB1-EC71-ADF0-0E5EA6B215D8}"/>
              </a:ext>
            </a:extLst>
          </p:cNvPr>
          <p:cNvSpPr>
            <a:spLocks noGrp="1"/>
          </p:cNvSpPr>
          <p:nvPr>
            <p:ph idx="1"/>
          </p:nvPr>
        </p:nvSpPr>
        <p:spPr>
          <a:xfrm>
            <a:off x="557214" y="1690689"/>
            <a:ext cx="10858931" cy="4737820"/>
          </a:xfrm>
        </p:spPr>
        <p:txBody>
          <a:bodyPr/>
          <a:lstStyle/>
          <a:p>
            <a:pPr marL="0" indent="0">
              <a:buClr>
                <a:schemeClr val="tx1"/>
              </a:buClr>
              <a:buNone/>
            </a:pPr>
            <a:r>
              <a:rPr lang="en-US" sz="2400">
                <a:latin typeface="Arial"/>
                <a:cs typeface="Arial"/>
              </a:rPr>
              <a:t>We can create the future we want by working together.</a:t>
            </a:r>
          </a:p>
          <a:p>
            <a:pPr marL="1371600" lvl="3" indent="0">
              <a:spcBef>
                <a:spcPts val="2800"/>
              </a:spcBef>
              <a:buClr>
                <a:schemeClr val="tx1"/>
              </a:buClr>
              <a:buNone/>
            </a:pPr>
            <a:r>
              <a:rPr lang="en-US" sz="2400">
                <a:latin typeface="Arial"/>
                <a:cs typeface="Arial"/>
              </a:rPr>
              <a:t>Learn more about the </a:t>
            </a:r>
            <a:br>
              <a:rPr lang="en-US" sz="2400">
                <a:latin typeface="Arial"/>
                <a:cs typeface="Arial"/>
              </a:rPr>
            </a:br>
            <a:r>
              <a:rPr lang="en-US" sz="2400" b="1">
                <a:latin typeface="Arial"/>
                <a:cs typeface="Arial"/>
                <a:hlinkClick r:id="rId3"/>
              </a:rPr>
              <a:t>Regional Housing Needs Assessment</a:t>
            </a:r>
            <a:endParaRPr lang="en-US" sz="2400" b="1">
              <a:latin typeface="Arial"/>
              <a:cs typeface="Arial"/>
            </a:endParaRPr>
          </a:p>
          <a:p>
            <a:pPr marL="1371600" lvl="3" indent="0">
              <a:spcBef>
                <a:spcPts val="5200"/>
              </a:spcBef>
              <a:buClr>
                <a:schemeClr val="tx1"/>
              </a:buClr>
              <a:buNone/>
            </a:pPr>
            <a:r>
              <a:rPr lang="en-US" sz="2400">
                <a:latin typeface="Arial"/>
                <a:cs typeface="Arial"/>
              </a:rPr>
              <a:t>Learn more about the </a:t>
            </a:r>
            <a:br>
              <a:rPr lang="en-US" sz="2400">
                <a:latin typeface="Arial"/>
                <a:cs typeface="Arial"/>
              </a:rPr>
            </a:br>
            <a:r>
              <a:rPr lang="en-US" sz="2400" b="1">
                <a:latin typeface="Arial"/>
                <a:cs typeface="Arial"/>
                <a:hlinkClick r:id="rId4"/>
              </a:rPr>
              <a:t>Regional Housing Strategy</a:t>
            </a:r>
            <a:endParaRPr lang="en-US" sz="2400" b="1">
              <a:latin typeface="Arial"/>
              <a:cs typeface="Arial"/>
            </a:endParaRPr>
          </a:p>
          <a:p>
            <a:pPr marL="1371600" lvl="3" indent="0">
              <a:spcBef>
                <a:spcPts val="4000"/>
              </a:spcBef>
              <a:buClr>
                <a:schemeClr val="tx1"/>
              </a:buClr>
              <a:buNone/>
            </a:pPr>
            <a:r>
              <a:rPr lang="en-US" sz="2400">
                <a:highlight>
                  <a:srgbClr val="FFFF00"/>
                </a:highlight>
                <a:latin typeface="Arial"/>
                <a:cs typeface="Arial"/>
              </a:rPr>
              <a:t>[Note to User: add other relevant links]</a:t>
            </a:r>
            <a:endParaRPr lang="en-US" sz="2400">
              <a:highlight>
                <a:srgbClr val="FFFF00"/>
              </a:highlight>
            </a:endParaRPr>
          </a:p>
          <a:p>
            <a:pPr marL="1371600" lvl="3" indent="0">
              <a:spcBef>
                <a:spcPts val="4000"/>
              </a:spcBef>
              <a:buClr>
                <a:schemeClr val="tx1"/>
              </a:buClr>
              <a:buNone/>
            </a:pPr>
            <a:endParaRPr lang="en-US" sz="2400" b="1">
              <a:latin typeface="Arial"/>
              <a:cs typeface="Arial"/>
            </a:endParaRPr>
          </a:p>
          <a:p>
            <a:pPr marL="0" indent="0">
              <a:buClr>
                <a:schemeClr val="tx1"/>
              </a:buClr>
              <a:buNone/>
            </a:pPr>
            <a:endParaRPr lang="en-US" sz="2400" b="1">
              <a:latin typeface="Arial"/>
              <a:cs typeface="Arial"/>
            </a:endParaRPr>
          </a:p>
        </p:txBody>
      </p:sp>
      <p:pic>
        <p:nvPicPr>
          <p:cNvPr id="19" name="Picture 18" descr="QR code to DRCOG Regional Housing Survey">
            <a:extLst>
              <a:ext uri="{FF2B5EF4-FFF2-40B4-BE49-F238E27FC236}">
                <a16:creationId xmlns:a16="http://schemas.microsoft.com/office/drawing/2014/main" id="{24410D6B-EDBB-18FA-888F-152987127471}"/>
              </a:ext>
            </a:extLst>
          </p:cNvPr>
          <p:cNvPicPr>
            <a:picLocks noChangeAspect="1"/>
          </p:cNvPicPr>
          <p:nvPr/>
        </p:nvPicPr>
        <p:blipFill>
          <a:blip r:embed="rId5"/>
          <a:stretch>
            <a:fillRect/>
          </a:stretch>
        </p:blipFill>
        <p:spPr>
          <a:xfrm>
            <a:off x="775854" y="3494314"/>
            <a:ext cx="1130569" cy="1130569"/>
          </a:xfrm>
          <a:prstGeom prst="rect">
            <a:avLst/>
          </a:prstGeom>
        </p:spPr>
      </p:pic>
      <p:pic>
        <p:nvPicPr>
          <p:cNvPr id="21" name="Picture 20" descr="QR Code to the DRCOG Regional Housing Needs Assessment">
            <a:extLst>
              <a:ext uri="{FF2B5EF4-FFF2-40B4-BE49-F238E27FC236}">
                <a16:creationId xmlns:a16="http://schemas.microsoft.com/office/drawing/2014/main" id="{E51500A3-D8BB-5B1A-CE2A-AD2E0CD732E2}"/>
              </a:ext>
            </a:extLst>
          </p:cNvPr>
          <p:cNvPicPr>
            <a:picLocks noChangeAspect="1"/>
          </p:cNvPicPr>
          <p:nvPr/>
        </p:nvPicPr>
        <p:blipFill>
          <a:blip r:embed="rId6"/>
          <a:stretch>
            <a:fillRect/>
          </a:stretch>
        </p:blipFill>
        <p:spPr>
          <a:xfrm>
            <a:off x="709382" y="2117211"/>
            <a:ext cx="1263514" cy="1263514"/>
          </a:xfrm>
          <a:prstGeom prst="rect">
            <a:avLst/>
          </a:prstGeom>
        </p:spPr>
      </p:pic>
    </p:spTree>
    <p:extLst>
      <p:ext uri="{BB962C8B-B14F-4D97-AF65-F5344CB8AC3E}">
        <p14:creationId xmlns:p14="http://schemas.microsoft.com/office/powerpoint/2010/main" val="911401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a:extLst>
              <a:ext uri="{FF2B5EF4-FFF2-40B4-BE49-F238E27FC236}">
                <a16:creationId xmlns:a16="http://schemas.microsoft.com/office/drawing/2014/main" id="{C9B1CC95-31D9-DCF2-D707-A4349D709436}"/>
              </a:ext>
            </a:extLst>
          </p:cNvPr>
          <p:cNvSpPr>
            <a:spLocks noGrp="1"/>
          </p:cNvSpPr>
          <p:nvPr>
            <p:ph type="title"/>
          </p:nvPr>
        </p:nvSpPr>
        <p:spPr/>
        <p:txBody>
          <a:bodyPr/>
          <a:lstStyle/>
          <a:p>
            <a:pPr eaLnBrk="1" hangingPunct="1">
              <a:lnSpc>
                <a:spcPct val="100000"/>
              </a:lnSpc>
            </a:pPr>
            <a:r>
              <a:rPr lang="en-US" altLang="en-US"/>
              <a:t>Thanks for joining the conversation</a:t>
            </a:r>
            <a:endParaRPr lang="en-US" altLang="en-US" sz="2400" b="0"/>
          </a:p>
        </p:txBody>
      </p:sp>
      <p:sp>
        <p:nvSpPr>
          <p:cNvPr id="5" name="Content Placeholder 4">
            <a:extLst>
              <a:ext uri="{FF2B5EF4-FFF2-40B4-BE49-F238E27FC236}">
                <a16:creationId xmlns:a16="http://schemas.microsoft.com/office/drawing/2014/main" id="{4ECE8AEB-F898-9C7A-650E-DCF807E0F330}"/>
              </a:ext>
            </a:extLst>
          </p:cNvPr>
          <p:cNvSpPr>
            <a:spLocks noGrp="1"/>
          </p:cNvSpPr>
          <p:nvPr>
            <p:ph idx="1"/>
          </p:nvPr>
        </p:nvSpPr>
        <p:spPr>
          <a:xfrm>
            <a:off x="2709763" y="3278347"/>
            <a:ext cx="6772473" cy="3399543"/>
          </a:xfrm>
        </p:spPr>
        <p:txBody>
          <a:bodyPr/>
          <a:lstStyle/>
          <a:p>
            <a:pPr algn="ctr">
              <a:lnSpc>
                <a:spcPct val="100000"/>
              </a:lnSpc>
            </a:pPr>
            <a:r>
              <a:rPr lang="en-US"/>
              <a:t>Your voice matters in shaping solutions. Please stay involved!</a:t>
            </a:r>
          </a:p>
          <a:p>
            <a:pPr algn="ctr">
              <a:lnSpc>
                <a:spcPct val="100000"/>
              </a:lnSpc>
            </a:pPr>
            <a:endParaRPr lang="en-US">
              <a:latin typeface="Arial"/>
              <a:cs typeface="Arial"/>
            </a:endParaRPr>
          </a:p>
          <a:p>
            <a:pPr algn="ctr">
              <a:lnSpc>
                <a:spcPct val="100000"/>
              </a:lnSpc>
            </a:pPr>
            <a:r>
              <a:rPr lang="en-US">
                <a:latin typeface="Arial"/>
                <a:cs typeface="Arial"/>
              </a:rPr>
              <a:t>Questions? </a:t>
            </a:r>
            <a:br>
              <a:rPr lang="en-US">
                <a:latin typeface="Arial"/>
                <a:cs typeface="Arial"/>
              </a:rPr>
            </a:br>
            <a:r>
              <a:rPr lang="en-US">
                <a:latin typeface="Arial"/>
                <a:cs typeface="Arial"/>
              </a:rPr>
              <a:t>Contact [</a:t>
            </a:r>
            <a:r>
              <a:rPr lang="en-US">
                <a:highlight>
                  <a:srgbClr val="FFFF00"/>
                </a:highlight>
                <a:latin typeface="Arial"/>
                <a:cs typeface="Arial"/>
              </a:rPr>
              <a:t>FILL IN LOCAL CONTACT</a:t>
            </a:r>
            <a:r>
              <a:rPr lang="en-US">
                <a:latin typeface="Arial"/>
                <a:cs typeface="Arial"/>
              </a:rPr>
              <a:t>]</a:t>
            </a:r>
            <a:endParaRPr lang="en-US"/>
          </a:p>
          <a:p>
            <a:pPr algn="ctr">
              <a:lnSpc>
                <a:spcPct val="100000"/>
              </a:lnSpc>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79C84-A761-E194-5381-725CE1196C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8B3F898-293A-659D-0524-C16CACC4C63F}"/>
              </a:ext>
            </a:extLst>
          </p:cNvPr>
          <p:cNvSpPr>
            <a:spLocks noGrp="1"/>
          </p:cNvSpPr>
          <p:nvPr>
            <p:ph type="ctrTitle"/>
          </p:nvPr>
        </p:nvSpPr>
        <p:spPr>
          <a:xfrm>
            <a:off x="409671" y="4934436"/>
            <a:ext cx="9144000" cy="1207945"/>
          </a:xfrm>
        </p:spPr>
        <p:txBody>
          <a:bodyPr/>
          <a:lstStyle/>
          <a:p>
            <a:r>
              <a:rPr lang="en-US">
                <a:solidFill>
                  <a:schemeClr val="tx2"/>
                </a:solidFill>
                <a:latin typeface="Arial" panose="020B0604020202020204" pitchFamily="34" charset="0"/>
                <a:cs typeface="Arial" panose="020B0604020202020204" pitchFamily="34" charset="0"/>
              </a:rPr>
              <a:t>A</a:t>
            </a:r>
            <a:r>
              <a:rPr lang="en-US" noProof="0">
                <a:solidFill>
                  <a:schemeClr val="tx2"/>
                </a:solidFill>
                <a:latin typeface="Arial" panose="020B0604020202020204" pitchFamily="34" charset="0"/>
                <a:cs typeface="Arial" panose="020B0604020202020204" pitchFamily="34" charset="0"/>
              </a:rPr>
              <a:t> </a:t>
            </a:r>
            <a:r>
              <a:rPr lang="en-US">
                <a:solidFill>
                  <a:schemeClr val="tx2"/>
                </a:solidFill>
                <a:latin typeface="Arial" panose="020B0604020202020204" pitchFamily="34" charset="0"/>
                <a:cs typeface="Arial" panose="020B0604020202020204" pitchFamily="34" charset="0"/>
              </a:rPr>
              <a:t>Place for Us All </a:t>
            </a:r>
            <a:br>
              <a:rPr lang="en-US" noProof="0"/>
            </a:br>
            <a:r>
              <a:rPr lang="en-US">
                <a:latin typeface="Arial Narrow"/>
              </a:rPr>
              <a:t>Housing for Our Growing Region </a:t>
            </a:r>
            <a:br>
              <a:rPr lang="en-US">
                <a:latin typeface="Arial Narrow"/>
              </a:rPr>
            </a:br>
            <a:r>
              <a:rPr lang="en-US" sz="3200" b="1">
                <a:solidFill>
                  <a:schemeClr val="accent2"/>
                </a:solidFill>
                <a:highlight>
                  <a:srgbClr val="FFFF00"/>
                </a:highlight>
                <a:latin typeface="Arial Narrow"/>
              </a:rPr>
              <a:t>Meeting Name / Date / Time</a:t>
            </a:r>
            <a:endParaRPr lang="en-US" sz="3200">
              <a:solidFill>
                <a:schemeClr val="accent2"/>
              </a:solidFill>
            </a:endParaRPr>
          </a:p>
        </p:txBody>
      </p:sp>
      <p:sp>
        <p:nvSpPr>
          <p:cNvPr id="2" name="Rectangle 1">
            <a:extLst>
              <a:ext uri="{FF2B5EF4-FFF2-40B4-BE49-F238E27FC236}">
                <a16:creationId xmlns:a16="http://schemas.microsoft.com/office/drawing/2014/main" id="{75110BFF-0FA4-98CC-828B-ABB7EE00EEE1}"/>
              </a:ext>
            </a:extLst>
          </p:cNvPr>
          <p:cNvSpPr/>
          <p:nvPr/>
        </p:nvSpPr>
        <p:spPr>
          <a:xfrm>
            <a:off x="10084727" y="4934436"/>
            <a:ext cx="1859280" cy="16208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highlight>
                  <a:srgbClr val="FFFF00"/>
                </a:highlight>
              </a:rPr>
              <a:t>Update with local seal/logo or remove</a:t>
            </a:r>
          </a:p>
        </p:txBody>
      </p:sp>
      <p:pic>
        <p:nvPicPr>
          <p:cNvPr id="7" name="Picture Placeholder 6" descr="A presentation slide template showing &quot;Housing for Our Growing Region&quot;.">
            <a:extLst>
              <a:ext uri="{FF2B5EF4-FFF2-40B4-BE49-F238E27FC236}">
                <a16:creationId xmlns:a16="http://schemas.microsoft.com/office/drawing/2014/main" id="{54FE1971-3EB7-0171-D4F3-FF16E41F61FF}"/>
              </a:ext>
            </a:extLst>
          </p:cNvPr>
          <p:cNvPicPr>
            <a:picLocks noGrp="1" noChangeAspect="1"/>
          </p:cNvPicPr>
          <p:nvPr>
            <p:ph type="pic" sz="quarter" idx="13"/>
          </p:nvPr>
        </p:nvPicPr>
        <p:blipFill rotWithShape="1">
          <a:blip r:embed="rId3"/>
          <a:srcRect t="15609" r="7368" b="20450"/>
          <a:stretch>
            <a:fillRect/>
          </a:stretch>
        </p:blipFill>
        <p:spPr>
          <a:xfrm>
            <a:off x="0" y="-73404"/>
            <a:ext cx="12192000" cy="5611812"/>
          </a:xfrm>
        </p:spPr>
      </p:pic>
    </p:spTree>
    <p:extLst>
      <p:ext uri="{BB962C8B-B14F-4D97-AF65-F5344CB8AC3E}">
        <p14:creationId xmlns:p14="http://schemas.microsoft.com/office/powerpoint/2010/main" val="623106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resentation slide template with picture of a neighborhood.">
            <a:extLst>
              <a:ext uri="{FF2B5EF4-FFF2-40B4-BE49-F238E27FC236}">
                <a16:creationId xmlns:a16="http://schemas.microsoft.com/office/drawing/2014/main" id="{00DE3870-CDB0-AAF6-F169-9502C497B00B}"/>
              </a:ext>
            </a:extLst>
          </p:cNvPr>
          <p:cNvPicPr>
            <a:picLocks noChangeAspect="1"/>
          </p:cNvPicPr>
          <p:nvPr/>
        </p:nvPicPr>
        <p:blipFill>
          <a:blip r:embed="rId3"/>
          <a:srcRect l="21231" r="22560" b="1"/>
          <a:stretch>
            <a:fillRect/>
          </a:stretch>
        </p:blipFill>
        <p:spPr>
          <a:xfrm>
            <a:off x="6385850" y="-1"/>
            <a:ext cx="5806149" cy="6869113"/>
          </a:xfrm>
          <a:custGeom>
            <a:avLst/>
            <a:gdLst>
              <a:gd name="connsiteX0" fmla="*/ 1714767 w 5787342"/>
              <a:gd name="connsiteY0" fmla="*/ 0 h 6869113"/>
              <a:gd name="connsiteX1" fmla="*/ 5787342 w 5787342"/>
              <a:gd name="connsiteY1" fmla="*/ 0 h 6869113"/>
              <a:gd name="connsiteX2" fmla="*/ 5787342 w 5787342"/>
              <a:gd name="connsiteY2" fmla="*/ 6869113 h 6869113"/>
              <a:gd name="connsiteX3" fmla="*/ 1205668 w 5787342"/>
              <a:gd name="connsiteY3" fmla="*/ 6869113 h 6869113"/>
              <a:gd name="connsiteX4" fmla="*/ 1087090 w 5787342"/>
              <a:gd name="connsiteY4" fmla="*/ 6716230 h 6869113"/>
              <a:gd name="connsiteX5" fmla="*/ 283711 w 5787342"/>
              <a:gd name="connsiteY5" fmla="*/ 4544705 h 6869113"/>
              <a:gd name="connsiteX6" fmla="*/ 239418 w 5787342"/>
              <a:gd name="connsiteY6" fmla="*/ 4281178 h 6869113"/>
              <a:gd name="connsiteX7" fmla="*/ 245833 w 5787342"/>
              <a:gd name="connsiteY7" fmla="*/ 4093288 h 6869113"/>
              <a:gd name="connsiteX8" fmla="*/ 618226 w 5787342"/>
              <a:gd name="connsiteY8" fmla="*/ 2173845 h 6869113"/>
              <a:gd name="connsiteX9" fmla="*/ 1647429 w 5787342"/>
              <a:gd name="connsiteY9" fmla="*/ 84883 h 6869113"/>
              <a:gd name="connsiteX10" fmla="*/ 0 w 5787342"/>
              <a:gd name="connsiteY10" fmla="*/ 0 h 6869113"/>
              <a:gd name="connsiteX11" fmla="*/ 287583 w 5787342"/>
              <a:gd name="connsiteY11" fmla="*/ 0 h 6869113"/>
              <a:gd name="connsiteX12" fmla="*/ 287459 w 5787342"/>
              <a:gd name="connsiteY12" fmla="*/ 1073 h 6869113"/>
              <a:gd name="connsiteX13" fmla="*/ 283608 w 5787342"/>
              <a:gd name="connsiteY13" fmla="*/ 1073 h 6869113"/>
              <a:gd name="connsiteX14" fmla="*/ 57404 w 5787342"/>
              <a:gd name="connsiteY14" fmla="*/ 1073 h 6869113"/>
              <a:gd name="connsiteX15" fmla="*/ 0 w 5787342"/>
              <a:gd name="connsiteY15" fmla="*/ 1073 h 686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7342" h="6869113">
                <a:moveTo>
                  <a:pt x="1714767" y="0"/>
                </a:moveTo>
                <a:lnTo>
                  <a:pt x="5787342" y="0"/>
                </a:lnTo>
                <a:lnTo>
                  <a:pt x="5787342" y="6869113"/>
                </a:lnTo>
                <a:lnTo>
                  <a:pt x="1205668" y="6869113"/>
                </a:lnTo>
                <a:lnTo>
                  <a:pt x="1087090" y="6716230"/>
                </a:lnTo>
                <a:cubicBezTo>
                  <a:pt x="736258" y="6224052"/>
                  <a:pt x="453658" y="5463204"/>
                  <a:pt x="283711" y="4544705"/>
                </a:cubicBezTo>
                <a:lnTo>
                  <a:pt x="239418" y="4281178"/>
                </a:lnTo>
                <a:lnTo>
                  <a:pt x="245833" y="4093288"/>
                </a:lnTo>
                <a:cubicBezTo>
                  <a:pt x="276629" y="3515545"/>
                  <a:pt x="399120" y="2855172"/>
                  <a:pt x="618226" y="2173845"/>
                </a:cubicBezTo>
                <a:cubicBezTo>
                  <a:pt x="885471" y="1339506"/>
                  <a:pt x="1253482" y="614120"/>
                  <a:pt x="1647429" y="84883"/>
                </a:cubicBezTo>
                <a:close/>
                <a:moveTo>
                  <a:pt x="0" y="0"/>
                </a:moveTo>
                <a:lnTo>
                  <a:pt x="287583" y="0"/>
                </a:lnTo>
                <a:lnTo>
                  <a:pt x="287459" y="1073"/>
                </a:lnTo>
                <a:lnTo>
                  <a:pt x="283608" y="1073"/>
                </a:lnTo>
                <a:cubicBezTo>
                  <a:pt x="198172" y="1073"/>
                  <a:pt x="123198" y="1073"/>
                  <a:pt x="57404" y="1073"/>
                </a:cubicBezTo>
                <a:lnTo>
                  <a:pt x="0" y="1073"/>
                </a:lnTo>
                <a:close/>
              </a:path>
            </a:pathLst>
          </a:custGeom>
          <a:noFill/>
          <a:ln>
            <a:noFill/>
          </a:ln>
          <a:effectLst/>
        </p:spPr>
      </p:pic>
      <p:sp>
        <p:nvSpPr>
          <p:cNvPr id="2" name="Title 1">
            <a:extLst>
              <a:ext uri="{FF2B5EF4-FFF2-40B4-BE49-F238E27FC236}">
                <a16:creationId xmlns:a16="http://schemas.microsoft.com/office/drawing/2014/main" id="{1B499DF2-1EBA-01DC-297D-1246812CF502}"/>
              </a:ext>
            </a:extLst>
          </p:cNvPr>
          <p:cNvSpPr>
            <a:spLocks noGrp="1"/>
          </p:cNvSpPr>
          <p:nvPr>
            <p:ph type="title"/>
          </p:nvPr>
        </p:nvSpPr>
        <p:spPr>
          <a:xfrm>
            <a:off x="287023" y="1432964"/>
            <a:ext cx="5982314" cy="874582"/>
          </a:xfrm>
        </p:spPr>
        <p:txBody>
          <a:bodyPr wrap="square" anchor="ctr">
            <a:normAutofit/>
          </a:bodyPr>
          <a:lstStyle/>
          <a:p>
            <a:r>
              <a:rPr lang="en-US" dirty="0"/>
              <a:t>Our Region Is Growing</a:t>
            </a:r>
          </a:p>
        </p:txBody>
      </p:sp>
      <p:sp>
        <p:nvSpPr>
          <p:cNvPr id="3" name="Content Placeholder 2">
            <a:extLst>
              <a:ext uri="{FF2B5EF4-FFF2-40B4-BE49-F238E27FC236}">
                <a16:creationId xmlns:a16="http://schemas.microsoft.com/office/drawing/2014/main" id="{CE2D985D-EEBF-1670-A6F3-9A66AD2522B0}"/>
              </a:ext>
            </a:extLst>
          </p:cNvPr>
          <p:cNvSpPr>
            <a:spLocks noGrp="1"/>
          </p:cNvSpPr>
          <p:nvPr>
            <p:ph idx="1"/>
          </p:nvPr>
        </p:nvSpPr>
        <p:spPr>
          <a:xfrm>
            <a:off x="289643" y="2311852"/>
            <a:ext cx="5732952" cy="3865111"/>
          </a:xfrm>
        </p:spPr>
        <p:txBody>
          <a:bodyPr wrap="square" anchor="t">
            <a:normAutofit/>
          </a:bodyPr>
          <a:lstStyle/>
          <a:p>
            <a:r>
              <a:rPr lang="en-US" sz="2600" dirty="0">
                <a:latin typeface="Arial"/>
                <a:cs typeface="Arial"/>
              </a:rPr>
              <a:t>We are growing </a:t>
            </a:r>
            <a:r>
              <a:rPr lang="en-US" sz="2600" b="1" dirty="0">
                <a:latin typeface="Arial"/>
                <a:cs typeface="Arial"/>
              </a:rPr>
              <a:t>jobs</a:t>
            </a:r>
            <a:r>
              <a:rPr lang="en-US" sz="2600" dirty="0">
                <a:latin typeface="Arial"/>
                <a:cs typeface="Arial"/>
              </a:rPr>
              <a:t>, </a:t>
            </a:r>
            <a:br>
              <a:rPr lang="en-US" sz="2600" dirty="0">
                <a:latin typeface="Arial"/>
                <a:cs typeface="Arial"/>
              </a:rPr>
            </a:br>
            <a:r>
              <a:rPr lang="en-US" sz="2600" dirty="0">
                <a:latin typeface="Arial"/>
                <a:cs typeface="Arial"/>
              </a:rPr>
              <a:t>growing our </a:t>
            </a:r>
            <a:r>
              <a:rPr lang="en-US" sz="2600" b="1" dirty="0">
                <a:latin typeface="Arial"/>
                <a:cs typeface="Arial"/>
              </a:rPr>
              <a:t>communities</a:t>
            </a:r>
            <a:r>
              <a:rPr lang="en-US" sz="2600" dirty="0">
                <a:latin typeface="Arial"/>
                <a:cs typeface="Arial"/>
              </a:rPr>
              <a:t>, </a:t>
            </a:r>
            <a:br>
              <a:rPr lang="en-US" sz="2600" dirty="0">
                <a:latin typeface="Arial"/>
                <a:cs typeface="Arial"/>
              </a:rPr>
            </a:br>
            <a:r>
              <a:rPr lang="en-US" sz="2600" dirty="0">
                <a:latin typeface="Arial"/>
                <a:cs typeface="Arial"/>
              </a:rPr>
              <a:t>and growing our </a:t>
            </a:r>
            <a:r>
              <a:rPr lang="en-US" sz="2600" b="1" dirty="0">
                <a:latin typeface="Arial"/>
                <a:cs typeface="Arial"/>
              </a:rPr>
              <a:t>families</a:t>
            </a:r>
            <a:endParaRPr lang="en-US" sz="2600" dirty="0">
              <a:latin typeface="Arial"/>
              <a:cs typeface="Arial"/>
            </a:endParaRPr>
          </a:p>
          <a:p>
            <a:r>
              <a:rPr lang="en-US" sz="2600" dirty="0">
                <a:latin typeface="Arial"/>
                <a:cs typeface="Arial"/>
              </a:rPr>
              <a:t>To meet current needs and projected growth, </a:t>
            </a:r>
            <a:r>
              <a:rPr lang="en-US" sz="2600" b="1" dirty="0">
                <a:latin typeface="Arial"/>
                <a:cs typeface="Arial"/>
              </a:rPr>
              <a:t>we will need more than 200,000 new homes in the next ten years</a:t>
            </a:r>
            <a:r>
              <a:rPr lang="en-US" sz="2600" dirty="0">
                <a:latin typeface="Arial"/>
                <a:cs typeface="Arial"/>
              </a:rPr>
              <a:t>, and more than 500,000 new homes by 2050.</a:t>
            </a:r>
          </a:p>
        </p:txBody>
      </p:sp>
      <p:sp>
        <p:nvSpPr>
          <p:cNvPr id="4" name="Slide Number Placeholder 3">
            <a:extLst>
              <a:ext uri="{FF2B5EF4-FFF2-40B4-BE49-F238E27FC236}">
                <a16:creationId xmlns:a16="http://schemas.microsoft.com/office/drawing/2014/main" id="{B847933C-D06F-706B-6206-15AAEEA34CAC}"/>
              </a:ext>
            </a:extLst>
          </p:cNvPr>
          <p:cNvSpPr>
            <a:spLocks noGrp="1"/>
          </p:cNvSpPr>
          <p:nvPr>
            <p:ph type="sldNum" sz="quarter" idx="16"/>
          </p:nvPr>
        </p:nvSpPr>
        <p:spPr>
          <a:xfrm>
            <a:off x="11442700" y="6356350"/>
            <a:ext cx="646113" cy="365125"/>
          </a:xfrm>
        </p:spPr>
        <p:txBody>
          <a:bodyPr anchor="b">
            <a:normAutofit/>
          </a:bodyPr>
          <a:lstStyle/>
          <a:p>
            <a:pPr>
              <a:spcAft>
                <a:spcPts val="600"/>
              </a:spcAft>
              <a:defRPr/>
            </a:pPr>
            <a:fld id="{05652D95-3249-4283-BA00-727613A0C412}" type="slidenum">
              <a:rPr lang="en-US" altLang="en-US" smtClean="0"/>
              <a:pPr>
                <a:spcAft>
                  <a:spcPts val="600"/>
                </a:spcAft>
                <a:defRPr/>
              </a:pPr>
              <a:t>4</a:t>
            </a:fld>
            <a:endParaRPr lang="en-US" altLang="en-US"/>
          </a:p>
        </p:txBody>
      </p:sp>
      <p:grpSp>
        <p:nvGrpSpPr>
          <p:cNvPr id="5" name="Group 4" descr="An icon of a two adults, one wearing a dress and the other wearing pants, holding hands with children. One child is wearing a dress while the other is wearing pants. A curved line runs over the line of people from one child to the other.">
            <a:extLst>
              <a:ext uri="{FF2B5EF4-FFF2-40B4-BE49-F238E27FC236}">
                <a16:creationId xmlns:a16="http://schemas.microsoft.com/office/drawing/2014/main" id="{37FEF820-8499-6C58-51DE-9988AC481E18}"/>
              </a:ext>
            </a:extLst>
          </p:cNvPr>
          <p:cNvGrpSpPr/>
          <p:nvPr/>
        </p:nvGrpSpPr>
        <p:grpSpPr>
          <a:xfrm>
            <a:off x="287023" y="340313"/>
            <a:ext cx="1709909" cy="1092863"/>
            <a:chOff x="2710908" y="1690143"/>
            <a:chExt cx="2159851" cy="1383148"/>
          </a:xfrm>
        </p:grpSpPr>
        <p:grpSp>
          <p:nvGrpSpPr>
            <p:cNvPr id="10" name="Graphic 8">
              <a:extLst>
                <a:ext uri="{FF2B5EF4-FFF2-40B4-BE49-F238E27FC236}">
                  <a16:creationId xmlns:a16="http://schemas.microsoft.com/office/drawing/2014/main" id="{D39F65BB-F95F-A2AB-CFE5-EC4EC6177E59}"/>
                </a:ext>
              </a:extLst>
            </p:cNvPr>
            <p:cNvGrpSpPr/>
            <p:nvPr/>
          </p:nvGrpSpPr>
          <p:grpSpPr>
            <a:xfrm>
              <a:off x="2710908" y="1973101"/>
              <a:ext cx="2159851" cy="1100190"/>
              <a:chOff x="2710908" y="1973101"/>
              <a:chExt cx="2159851" cy="1100190"/>
            </a:xfrm>
            <a:solidFill>
              <a:srgbClr val="203A72"/>
            </a:solidFill>
          </p:grpSpPr>
          <p:sp>
            <p:nvSpPr>
              <p:cNvPr id="12" name="Freeform: Shape 11">
                <a:extLst>
                  <a:ext uri="{FF2B5EF4-FFF2-40B4-BE49-F238E27FC236}">
                    <a16:creationId xmlns:a16="http://schemas.microsoft.com/office/drawing/2014/main" id="{9EFE58F6-3BEA-967D-AB76-5B2F7890DDCF}"/>
                  </a:ext>
                </a:extLst>
              </p:cNvPr>
              <p:cNvSpPr/>
              <p:nvPr/>
            </p:nvSpPr>
            <p:spPr>
              <a:xfrm>
                <a:off x="2881458" y="2305173"/>
                <a:ext cx="221380" cy="221381"/>
              </a:xfrm>
              <a:custGeom>
                <a:avLst/>
                <a:gdLst>
                  <a:gd name="connsiteX0" fmla="*/ 110691 w 221380"/>
                  <a:gd name="connsiteY0" fmla="*/ 221381 h 221381"/>
                  <a:gd name="connsiteX1" fmla="*/ 221381 w 221380"/>
                  <a:gd name="connsiteY1" fmla="*/ 110691 h 221381"/>
                  <a:gd name="connsiteX2" fmla="*/ 110691 w 221380"/>
                  <a:gd name="connsiteY2" fmla="*/ 0 h 221381"/>
                  <a:gd name="connsiteX3" fmla="*/ 0 w 221380"/>
                  <a:gd name="connsiteY3" fmla="*/ 110691 h 221381"/>
                  <a:gd name="connsiteX4" fmla="*/ 110691 w 221380"/>
                  <a:gd name="connsiteY4" fmla="*/ 221381 h 2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380" h="221381">
                    <a:moveTo>
                      <a:pt x="110691" y="221381"/>
                    </a:moveTo>
                    <a:cubicBezTo>
                      <a:pt x="171842" y="221381"/>
                      <a:pt x="221381" y="171842"/>
                      <a:pt x="221381" y="110691"/>
                    </a:cubicBezTo>
                    <a:cubicBezTo>
                      <a:pt x="221381" y="49539"/>
                      <a:pt x="171842" y="0"/>
                      <a:pt x="110691" y="0"/>
                    </a:cubicBezTo>
                    <a:cubicBezTo>
                      <a:pt x="49539" y="0"/>
                      <a:pt x="0" y="49539"/>
                      <a:pt x="0" y="110691"/>
                    </a:cubicBezTo>
                    <a:cubicBezTo>
                      <a:pt x="0" y="171842"/>
                      <a:pt x="49539" y="221381"/>
                      <a:pt x="110691" y="221381"/>
                    </a:cubicBez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2">
                <a:extLst>
                  <a:ext uri="{FF2B5EF4-FFF2-40B4-BE49-F238E27FC236}">
                    <a16:creationId xmlns:a16="http://schemas.microsoft.com/office/drawing/2014/main" id="{5444253B-2C95-1B2C-D4A1-C7AAB270178D}"/>
                  </a:ext>
                </a:extLst>
              </p:cNvPr>
              <p:cNvSpPr/>
              <p:nvPr/>
            </p:nvSpPr>
            <p:spPr>
              <a:xfrm>
                <a:off x="2710908" y="2517498"/>
                <a:ext cx="495323" cy="554800"/>
              </a:xfrm>
              <a:custGeom>
                <a:avLst/>
                <a:gdLst>
                  <a:gd name="connsiteX0" fmla="*/ 495217 w 495323"/>
                  <a:gd name="connsiteY0" fmla="*/ 89383 h 554800"/>
                  <a:gd name="connsiteX1" fmla="*/ 477053 w 495323"/>
                  <a:gd name="connsiteY1" fmla="*/ 0 h 554800"/>
                  <a:gd name="connsiteX2" fmla="*/ 387669 w 495323"/>
                  <a:gd name="connsiteY2" fmla="*/ 27859 h 554800"/>
                  <a:gd name="connsiteX3" fmla="*/ 321617 w 495323"/>
                  <a:gd name="connsiteY3" fmla="*/ 37873 h 554800"/>
                  <a:gd name="connsiteX4" fmla="*/ 229198 w 495323"/>
                  <a:gd name="connsiteY4" fmla="*/ 37873 h 554800"/>
                  <a:gd name="connsiteX5" fmla="*/ 148018 w 495323"/>
                  <a:gd name="connsiteY5" fmla="*/ 69355 h 554800"/>
                  <a:gd name="connsiteX6" fmla="*/ 15008 w 495323"/>
                  <a:gd name="connsiteY6" fmla="*/ 189633 h 554800"/>
                  <a:gd name="connsiteX7" fmla="*/ 11705 w 495323"/>
                  <a:gd name="connsiteY7" fmla="*/ 253874 h 554800"/>
                  <a:gd name="connsiteX8" fmla="*/ 45637 w 495323"/>
                  <a:gd name="connsiteY8" fmla="*/ 268736 h 554800"/>
                  <a:gd name="connsiteX9" fmla="*/ 75946 w 495323"/>
                  <a:gd name="connsiteY9" fmla="*/ 257230 h 554800"/>
                  <a:gd name="connsiteX10" fmla="*/ 152279 w 495323"/>
                  <a:gd name="connsiteY10" fmla="*/ 187876 h 554800"/>
                  <a:gd name="connsiteX11" fmla="*/ 108653 w 495323"/>
                  <a:gd name="connsiteY11" fmla="*/ 320566 h 554800"/>
                  <a:gd name="connsiteX12" fmla="*/ 139868 w 495323"/>
                  <a:gd name="connsiteY12" fmla="*/ 363606 h 554800"/>
                  <a:gd name="connsiteX13" fmla="*/ 167141 w 495323"/>
                  <a:gd name="connsiteY13" fmla="*/ 363606 h 554800"/>
                  <a:gd name="connsiteX14" fmla="*/ 151107 w 495323"/>
                  <a:gd name="connsiteY14" fmla="*/ 504180 h 554800"/>
                  <a:gd name="connsiteX15" fmla="*/ 191111 w 495323"/>
                  <a:gd name="connsiteY15" fmla="*/ 554465 h 554800"/>
                  <a:gd name="connsiteX16" fmla="*/ 241396 w 495323"/>
                  <a:gd name="connsiteY16" fmla="*/ 514460 h 554800"/>
                  <a:gd name="connsiteX17" fmla="*/ 258069 w 495323"/>
                  <a:gd name="connsiteY17" fmla="*/ 369039 h 554800"/>
                  <a:gd name="connsiteX18" fmla="*/ 264141 w 495323"/>
                  <a:gd name="connsiteY18" fmla="*/ 363606 h 554800"/>
                  <a:gd name="connsiteX19" fmla="*/ 298393 w 495323"/>
                  <a:gd name="connsiteY19" fmla="*/ 363606 h 554800"/>
                  <a:gd name="connsiteX20" fmla="*/ 304465 w 495323"/>
                  <a:gd name="connsiteY20" fmla="*/ 369039 h 554800"/>
                  <a:gd name="connsiteX21" fmla="*/ 321138 w 495323"/>
                  <a:gd name="connsiteY21" fmla="*/ 514460 h 554800"/>
                  <a:gd name="connsiteX22" fmla="*/ 366256 w 495323"/>
                  <a:gd name="connsiteY22" fmla="*/ 554731 h 554800"/>
                  <a:gd name="connsiteX23" fmla="*/ 371423 w 495323"/>
                  <a:gd name="connsiteY23" fmla="*/ 554411 h 554800"/>
                  <a:gd name="connsiteX24" fmla="*/ 411427 w 495323"/>
                  <a:gd name="connsiteY24" fmla="*/ 504127 h 554800"/>
                  <a:gd name="connsiteX25" fmla="*/ 395340 w 495323"/>
                  <a:gd name="connsiteY25" fmla="*/ 363553 h 554800"/>
                  <a:gd name="connsiteX26" fmla="*/ 422613 w 495323"/>
                  <a:gd name="connsiteY26" fmla="*/ 363553 h 554800"/>
                  <a:gd name="connsiteX27" fmla="*/ 453828 w 495323"/>
                  <a:gd name="connsiteY27" fmla="*/ 320512 h 554800"/>
                  <a:gd name="connsiteX28" fmla="*/ 388362 w 495323"/>
                  <a:gd name="connsiteY28" fmla="*/ 121451 h 554800"/>
                  <a:gd name="connsiteX29" fmla="*/ 414729 w 495323"/>
                  <a:gd name="connsiteY29" fmla="*/ 114472 h 554800"/>
                  <a:gd name="connsiteX30" fmla="*/ 495324 w 495323"/>
                  <a:gd name="connsiteY30" fmla="*/ 89330 h 55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95323" h="554800">
                    <a:moveTo>
                      <a:pt x="495217" y="89383"/>
                    </a:moveTo>
                    <a:cubicBezTo>
                      <a:pt x="474922" y="64241"/>
                      <a:pt x="468264" y="30895"/>
                      <a:pt x="477053" y="0"/>
                    </a:cubicBezTo>
                    <a:lnTo>
                      <a:pt x="387669" y="27859"/>
                    </a:lnTo>
                    <a:cubicBezTo>
                      <a:pt x="366469" y="34518"/>
                      <a:pt x="344043" y="37873"/>
                      <a:pt x="321617" y="37873"/>
                    </a:cubicBezTo>
                    <a:lnTo>
                      <a:pt x="229198" y="37873"/>
                    </a:lnTo>
                    <a:cubicBezTo>
                      <a:pt x="199208" y="37873"/>
                      <a:pt x="170124" y="49060"/>
                      <a:pt x="148018" y="69355"/>
                    </a:cubicBezTo>
                    <a:lnTo>
                      <a:pt x="15008" y="189633"/>
                    </a:lnTo>
                    <a:cubicBezTo>
                      <a:pt x="-3796" y="206573"/>
                      <a:pt x="-4968" y="235390"/>
                      <a:pt x="11705" y="253874"/>
                    </a:cubicBezTo>
                    <a:cubicBezTo>
                      <a:pt x="20814" y="263889"/>
                      <a:pt x="33225" y="268736"/>
                      <a:pt x="45637" y="268736"/>
                    </a:cubicBezTo>
                    <a:cubicBezTo>
                      <a:pt x="56237" y="268736"/>
                      <a:pt x="67477" y="265114"/>
                      <a:pt x="75946" y="257230"/>
                    </a:cubicBezTo>
                    <a:lnTo>
                      <a:pt x="152279" y="187876"/>
                    </a:lnTo>
                    <a:lnTo>
                      <a:pt x="108653" y="320566"/>
                    </a:lnTo>
                    <a:cubicBezTo>
                      <a:pt x="101675" y="341766"/>
                      <a:pt x="117761" y="363606"/>
                      <a:pt x="139868" y="363606"/>
                    </a:cubicBezTo>
                    <a:lnTo>
                      <a:pt x="167141" y="363606"/>
                    </a:lnTo>
                    <a:lnTo>
                      <a:pt x="151107" y="504180"/>
                    </a:lnTo>
                    <a:cubicBezTo>
                      <a:pt x="148071" y="529003"/>
                      <a:pt x="165969" y="551748"/>
                      <a:pt x="191111" y="554465"/>
                    </a:cubicBezTo>
                    <a:cubicBezTo>
                      <a:pt x="215934" y="557501"/>
                      <a:pt x="238360" y="539603"/>
                      <a:pt x="241396" y="514460"/>
                    </a:cubicBezTo>
                    <a:lnTo>
                      <a:pt x="258069" y="369039"/>
                    </a:lnTo>
                    <a:cubicBezTo>
                      <a:pt x="258388" y="366003"/>
                      <a:pt x="261105" y="363606"/>
                      <a:pt x="264141" y="363606"/>
                    </a:cubicBezTo>
                    <a:lnTo>
                      <a:pt x="298393" y="363606"/>
                    </a:lnTo>
                    <a:cubicBezTo>
                      <a:pt x="301429" y="363606"/>
                      <a:pt x="304145" y="366056"/>
                      <a:pt x="304465" y="369039"/>
                    </a:cubicBezTo>
                    <a:lnTo>
                      <a:pt x="321138" y="514460"/>
                    </a:lnTo>
                    <a:cubicBezTo>
                      <a:pt x="323855" y="537792"/>
                      <a:pt x="343564" y="554731"/>
                      <a:pt x="366256" y="554731"/>
                    </a:cubicBezTo>
                    <a:cubicBezTo>
                      <a:pt x="368067" y="554731"/>
                      <a:pt x="369878" y="554731"/>
                      <a:pt x="371423" y="554411"/>
                    </a:cubicBezTo>
                    <a:cubicBezTo>
                      <a:pt x="396565" y="551695"/>
                      <a:pt x="414463" y="528949"/>
                      <a:pt x="411427" y="504127"/>
                    </a:cubicBezTo>
                    <a:lnTo>
                      <a:pt x="395340" y="363553"/>
                    </a:lnTo>
                    <a:lnTo>
                      <a:pt x="422613" y="363553"/>
                    </a:lnTo>
                    <a:cubicBezTo>
                      <a:pt x="445039" y="363553"/>
                      <a:pt x="460753" y="341766"/>
                      <a:pt x="453828" y="320512"/>
                    </a:cubicBezTo>
                    <a:lnTo>
                      <a:pt x="388362" y="121451"/>
                    </a:lnTo>
                    <a:cubicBezTo>
                      <a:pt x="397151" y="119320"/>
                      <a:pt x="405940" y="117189"/>
                      <a:pt x="414729" y="114472"/>
                    </a:cubicBezTo>
                    <a:lnTo>
                      <a:pt x="495324" y="89330"/>
                    </a:ln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4" name="Freeform: Shape 13">
                <a:extLst>
                  <a:ext uri="{FF2B5EF4-FFF2-40B4-BE49-F238E27FC236}">
                    <a16:creationId xmlns:a16="http://schemas.microsoft.com/office/drawing/2014/main" id="{562A88CA-2E69-3580-B87C-A4B416B0A6CC}"/>
                  </a:ext>
                </a:extLst>
              </p:cNvPr>
              <p:cNvSpPr/>
              <p:nvPr/>
            </p:nvSpPr>
            <p:spPr>
              <a:xfrm>
                <a:off x="4375460" y="2517445"/>
                <a:ext cx="495299" cy="554677"/>
              </a:xfrm>
              <a:custGeom>
                <a:avLst/>
                <a:gdLst>
                  <a:gd name="connsiteX0" fmla="*/ 480529 w 495299"/>
                  <a:gd name="connsiteY0" fmla="*/ 189687 h 554677"/>
                  <a:gd name="connsiteX1" fmla="*/ 347519 w 495299"/>
                  <a:gd name="connsiteY1" fmla="*/ 69088 h 554677"/>
                  <a:gd name="connsiteX2" fmla="*/ 266019 w 495299"/>
                  <a:gd name="connsiteY2" fmla="*/ 37873 h 554677"/>
                  <a:gd name="connsiteX3" fmla="*/ 173600 w 495299"/>
                  <a:gd name="connsiteY3" fmla="*/ 37873 h 554677"/>
                  <a:gd name="connsiteX4" fmla="*/ 107548 w 495299"/>
                  <a:gd name="connsiteY4" fmla="*/ 27859 h 554677"/>
                  <a:gd name="connsiteX5" fmla="*/ 18484 w 495299"/>
                  <a:gd name="connsiteY5" fmla="*/ 0 h 554677"/>
                  <a:gd name="connsiteX6" fmla="*/ 0 w 495299"/>
                  <a:gd name="connsiteY6" fmla="*/ 89383 h 554677"/>
                  <a:gd name="connsiteX7" fmla="*/ 80594 w 495299"/>
                  <a:gd name="connsiteY7" fmla="*/ 114526 h 554677"/>
                  <a:gd name="connsiteX8" fmla="*/ 90608 w 495299"/>
                  <a:gd name="connsiteY8" fmla="*/ 117243 h 554677"/>
                  <a:gd name="connsiteX9" fmla="*/ 90608 w 495299"/>
                  <a:gd name="connsiteY9" fmla="*/ 509240 h 554677"/>
                  <a:gd name="connsiteX10" fmla="*/ 136046 w 495299"/>
                  <a:gd name="connsiteY10" fmla="*/ 554678 h 554677"/>
                  <a:gd name="connsiteX11" fmla="*/ 181483 w 495299"/>
                  <a:gd name="connsiteY11" fmla="*/ 509240 h 554677"/>
                  <a:gd name="connsiteX12" fmla="*/ 181483 w 495299"/>
                  <a:gd name="connsiteY12" fmla="*/ 327757 h 554677"/>
                  <a:gd name="connsiteX13" fmla="*/ 193575 w 495299"/>
                  <a:gd name="connsiteY13" fmla="*/ 315665 h 554677"/>
                  <a:gd name="connsiteX14" fmla="*/ 234804 w 495299"/>
                  <a:gd name="connsiteY14" fmla="*/ 315665 h 554677"/>
                  <a:gd name="connsiteX15" fmla="*/ 246896 w 495299"/>
                  <a:gd name="connsiteY15" fmla="*/ 327757 h 554677"/>
                  <a:gd name="connsiteX16" fmla="*/ 246896 w 495299"/>
                  <a:gd name="connsiteY16" fmla="*/ 509240 h 554677"/>
                  <a:gd name="connsiteX17" fmla="*/ 292334 w 495299"/>
                  <a:gd name="connsiteY17" fmla="*/ 554678 h 554677"/>
                  <a:gd name="connsiteX18" fmla="*/ 337771 w 495299"/>
                  <a:gd name="connsiteY18" fmla="*/ 509240 h 554677"/>
                  <a:gd name="connsiteX19" fmla="*/ 337771 w 495299"/>
                  <a:gd name="connsiteY19" fmla="*/ 183295 h 554677"/>
                  <a:gd name="connsiteX20" fmla="*/ 419271 w 495299"/>
                  <a:gd name="connsiteY20" fmla="*/ 257230 h 554677"/>
                  <a:gd name="connsiteX21" fmla="*/ 449847 w 495299"/>
                  <a:gd name="connsiteY21" fmla="*/ 268736 h 554677"/>
                  <a:gd name="connsiteX22" fmla="*/ 483458 w 495299"/>
                  <a:gd name="connsiteY22" fmla="*/ 253874 h 554677"/>
                  <a:gd name="connsiteX23" fmla="*/ 480422 w 495299"/>
                  <a:gd name="connsiteY23" fmla="*/ 189633 h 55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5299" h="554677">
                    <a:moveTo>
                      <a:pt x="480529" y="189687"/>
                    </a:moveTo>
                    <a:lnTo>
                      <a:pt x="347519" y="69088"/>
                    </a:lnTo>
                    <a:cubicBezTo>
                      <a:pt x="325093" y="49113"/>
                      <a:pt x="296009" y="37873"/>
                      <a:pt x="266019" y="37873"/>
                    </a:cubicBezTo>
                    <a:lnTo>
                      <a:pt x="173600" y="37873"/>
                    </a:lnTo>
                    <a:cubicBezTo>
                      <a:pt x="151174" y="37873"/>
                      <a:pt x="129068" y="34518"/>
                      <a:pt x="107548" y="27859"/>
                    </a:cubicBezTo>
                    <a:lnTo>
                      <a:pt x="18484" y="0"/>
                    </a:lnTo>
                    <a:cubicBezTo>
                      <a:pt x="26953" y="30895"/>
                      <a:pt x="20295" y="64507"/>
                      <a:pt x="0" y="89383"/>
                    </a:cubicBezTo>
                    <a:lnTo>
                      <a:pt x="80594" y="114526"/>
                    </a:lnTo>
                    <a:cubicBezTo>
                      <a:pt x="83950" y="115751"/>
                      <a:pt x="87253" y="116337"/>
                      <a:pt x="90608" y="117243"/>
                    </a:cubicBezTo>
                    <a:lnTo>
                      <a:pt x="90608" y="509240"/>
                    </a:lnTo>
                    <a:cubicBezTo>
                      <a:pt x="90608" y="534383"/>
                      <a:pt x="110903" y="554678"/>
                      <a:pt x="136046" y="554678"/>
                    </a:cubicBezTo>
                    <a:cubicBezTo>
                      <a:pt x="161188" y="554678"/>
                      <a:pt x="181483" y="534383"/>
                      <a:pt x="181483" y="509240"/>
                    </a:cubicBezTo>
                    <a:lnTo>
                      <a:pt x="181483" y="327757"/>
                    </a:lnTo>
                    <a:cubicBezTo>
                      <a:pt x="181483" y="321098"/>
                      <a:pt x="186917" y="315665"/>
                      <a:pt x="193575" y="315665"/>
                    </a:cubicBezTo>
                    <a:lnTo>
                      <a:pt x="234804" y="315665"/>
                    </a:lnTo>
                    <a:cubicBezTo>
                      <a:pt x="241463" y="315665"/>
                      <a:pt x="246896" y="321098"/>
                      <a:pt x="246896" y="327757"/>
                    </a:cubicBezTo>
                    <a:lnTo>
                      <a:pt x="246896" y="509240"/>
                    </a:lnTo>
                    <a:cubicBezTo>
                      <a:pt x="246896" y="534383"/>
                      <a:pt x="267191" y="554678"/>
                      <a:pt x="292334" y="554678"/>
                    </a:cubicBezTo>
                    <a:cubicBezTo>
                      <a:pt x="317476" y="554678"/>
                      <a:pt x="337771" y="534383"/>
                      <a:pt x="337771" y="509240"/>
                    </a:cubicBezTo>
                    <a:lnTo>
                      <a:pt x="337771" y="183295"/>
                    </a:lnTo>
                    <a:lnTo>
                      <a:pt x="419271" y="257230"/>
                    </a:lnTo>
                    <a:cubicBezTo>
                      <a:pt x="428060" y="265114"/>
                      <a:pt x="438980" y="268736"/>
                      <a:pt x="449847" y="268736"/>
                    </a:cubicBezTo>
                    <a:cubicBezTo>
                      <a:pt x="462258" y="268736"/>
                      <a:pt x="474403" y="263889"/>
                      <a:pt x="483458" y="253874"/>
                    </a:cubicBezTo>
                    <a:cubicBezTo>
                      <a:pt x="500451" y="235390"/>
                      <a:pt x="498906" y="206626"/>
                      <a:pt x="480422" y="189633"/>
                    </a:cubicBez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5" name="Freeform: Shape 14">
                <a:extLst>
                  <a:ext uri="{FF2B5EF4-FFF2-40B4-BE49-F238E27FC236}">
                    <a16:creationId xmlns:a16="http://schemas.microsoft.com/office/drawing/2014/main" id="{AD661DF0-1D28-A02C-049C-BCA135515E81}"/>
                  </a:ext>
                </a:extLst>
              </p:cNvPr>
              <p:cNvSpPr/>
              <p:nvPr/>
            </p:nvSpPr>
            <p:spPr>
              <a:xfrm>
                <a:off x="4478959" y="2305173"/>
                <a:ext cx="221380" cy="221381"/>
              </a:xfrm>
              <a:custGeom>
                <a:avLst/>
                <a:gdLst>
                  <a:gd name="connsiteX0" fmla="*/ 110690 w 221380"/>
                  <a:gd name="connsiteY0" fmla="*/ 221381 h 221381"/>
                  <a:gd name="connsiteX1" fmla="*/ 221381 w 221380"/>
                  <a:gd name="connsiteY1" fmla="*/ 110691 h 221381"/>
                  <a:gd name="connsiteX2" fmla="*/ 110690 w 221380"/>
                  <a:gd name="connsiteY2" fmla="*/ 0 h 221381"/>
                  <a:gd name="connsiteX3" fmla="*/ 0 w 221380"/>
                  <a:gd name="connsiteY3" fmla="*/ 110691 h 221381"/>
                  <a:gd name="connsiteX4" fmla="*/ 110690 w 221380"/>
                  <a:gd name="connsiteY4" fmla="*/ 221381 h 22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380" h="221381">
                    <a:moveTo>
                      <a:pt x="110690" y="221381"/>
                    </a:moveTo>
                    <a:cubicBezTo>
                      <a:pt x="171842" y="221381"/>
                      <a:pt x="221381" y="171842"/>
                      <a:pt x="221381" y="110691"/>
                    </a:cubicBezTo>
                    <a:cubicBezTo>
                      <a:pt x="221381" y="49539"/>
                      <a:pt x="171842" y="0"/>
                      <a:pt x="110690" y="0"/>
                    </a:cubicBezTo>
                    <a:cubicBezTo>
                      <a:pt x="49539" y="0"/>
                      <a:pt x="0" y="49539"/>
                      <a:pt x="0" y="110691"/>
                    </a:cubicBezTo>
                    <a:cubicBezTo>
                      <a:pt x="0" y="171842"/>
                      <a:pt x="49539" y="221381"/>
                      <a:pt x="110690" y="221381"/>
                    </a:cubicBez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6" name="Freeform: Shape 15">
                <a:extLst>
                  <a:ext uri="{FF2B5EF4-FFF2-40B4-BE49-F238E27FC236}">
                    <a16:creationId xmlns:a16="http://schemas.microsoft.com/office/drawing/2014/main" id="{4EF920A6-29F8-134E-C8FA-3133A17FA1B0}"/>
                  </a:ext>
                </a:extLst>
              </p:cNvPr>
              <p:cNvSpPr/>
              <p:nvPr/>
            </p:nvSpPr>
            <p:spPr>
              <a:xfrm>
                <a:off x="3229445" y="2246312"/>
                <a:ext cx="1122961" cy="826979"/>
              </a:xfrm>
              <a:custGeom>
                <a:avLst/>
                <a:gdLst>
                  <a:gd name="connsiteX0" fmla="*/ 970604 w 1122961"/>
                  <a:gd name="connsiteY0" fmla="*/ 58115 h 826979"/>
                  <a:gd name="connsiteX1" fmla="*/ 860606 w 1122961"/>
                  <a:gd name="connsiteY1" fmla="*/ 0 h 826979"/>
                  <a:gd name="connsiteX2" fmla="*/ 769199 w 1122961"/>
                  <a:gd name="connsiteY2" fmla="*/ 0 h 826979"/>
                  <a:gd name="connsiteX3" fmla="*/ 659201 w 1122961"/>
                  <a:gd name="connsiteY3" fmla="*/ 58115 h 826979"/>
                  <a:gd name="connsiteX4" fmla="*/ 561454 w 1122961"/>
                  <a:gd name="connsiteY4" fmla="*/ 201459 h 826979"/>
                  <a:gd name="connsiteX5" fmla="*/ 463708 w 1122961"/>
                  <a:gd name="connsiteY5" fmla="*/ 58115 h 826979"/>
                  <a:gd name="connsiteX6" fmla="*/ 353710 w 1122961"/>
                  <a:gd name="connsiteY6" fmla="*/ 0 h 826979"/>
                  <a:gd name="connsiteX7" fmla="*/ 262302 w 1122961"/>
                  <a:gd name="connsiteY7" fmla="*/ 0 h 826979"/>
                  <a:gd name="connsiteX8" fmla="*/ 152304 w 1122961"/>
                  <a:gd name="connsiteY8" fmla="*/ 58115 h 826979"/>
                  <a:gd name="connsiteX9" fmla="*/ 9493 w 1122961"/>
                  <a:gd name="connsiteY9" fmla="*/ 267511 h 826979"/>
                  <a:gd name="connsiteX10" fmla="*/ 23822 w 1122961"/>
                  <a:gd name="connsiteY10" fmla="*/ 343311 h 826979"/>
                  <a:gd name="connsiteX11" fmla="*/ 54504 w 1122961"/>
                  <a:gd name="connsiteY11" fmla="*/ 352793 h 826979"/>
                  <a:gd name="connsiteX12" fmla="*/ 99622 w 1122961"/>
                  <a:gd name="connsiteY12" fmla="*/ 328982 h 826979"/>
                  <a:gd name="connsiteX13" fmla="*/ 172546 w 1122961"/>
                  <a:gd name="connsiteY13" fmla="*/ 222020 h 826979"/>
                  <a:gd name="connsiteX14" fmla="*/ 172546 w 1122961"/>
                  <a:gd name="connsiteY14" fmla="*/ 769560 h 826979"/>
                  <a:gd name="connsiteX15" fmla="*/ 217930 w 1122961"/>
                  <a:gd name="connsiteY15" fmla="*/ 826237 h 826979"/>
                  <a:gd name="connsiteX16" fmla="*/ 281585 w 1122961"/>
                  <a:gd name="connsiteY16" fmla="*/ 772436 h 826979"/>
                  <a:gd name="connsiteX17" fmla="*/ 281585 w 1122961"/>
                  <a:gd name="connsiteY17" fmla="*/ 446011 h 826979"/>
                  <a:gd name="connsiteX18" fmla="*/ 293677 w 1122961"/>
                  <a:gd name="connsiteY18" fmla="*/ 433866 h 826979"/>
                  <a:gd name="connsiteX19" fmla="*/ 322228 w 1122961"/>
                  <a:gd name="connsiteY19" fmla="*/ 433866 h 826979"/>
                  <a:gd name="connsiteX20" fmla="*/ 334320 w 1122961"/>
                  <a:gd name="connsiteY20" fmla="*/ 446011 h 826979"/>
                  <a:gd name="connsiteX21" fmla="*/ 334320 w 1122961"/>
                  <a:gd name="connsiteY21" fmla="*/ 769560 h 826979"/>
                  <a:gd name="connsiteX22" fmla="*/ 379704 w 1122961"/>
                  <a:gd name="connsiteY22" fmla="*/ 826237 h 826979"/>
                  <a:gd name="connsiteX23" fmla="*/ 443413 w 1122961"/>
                  <a:gd name="connsiteY23" fmla="*/ 772436 h 826979"/>
                  <a:gd name="connsiteX24" fmla="*/ 443413 w 1122961"/>
                  <a:gd name="connsiteY24" fmla="*/ 222020 h 826979"/>
                  <a:gd name="connsiteX25" fmla="*/ 516336 w 1122961"/>
                  <a:gd name="connsiteY25" fmla="*/ 328929 h 826979"/>
                  <a:gd name="connsiteX26" fmla="*/ 561401 w 1122961"/>
                  <a:gd name="connsiteY26" fmla="*/ 352739 h 826979"/>
                  <a:gd name="connsiteX27" fmla="*/ 606465 w 1122961"/>
                  <a:gd name="connsiteY27" fmla="*/ 328929 h 826979"/>
                  <a:gd name="connsiteX28" fmla="*/ 694570 w 1122961"/>
                  <a:gd name="connsiteY28" fmla="*/ 199754 h 826979"/>
                  <a:gd name="connsiteX29" fmla="*/ 612485 w 1122961"/>
                  <a:gd name="connsiteY29" fmla="*/ 449420 h 826979"/>
                  <a:gd name="connsiteX30" fmla="*/ 649026 w 1122961"/>
                  <a:gd name="connsiteY30" fmla="*/ 499918 h 826979"/>
                  <a:gd name="connsiteX31" fmla="*/ 681520 w 1122961"/>
                  <a:gd name="connsiteY31" fmla="*/ 499918 h 826979"/>
                  <a:gd name="connsiteX32" fmla="*/ 668363 w 1122961"/>
                  <a:gd name="connsiteY32" fmla="*/ 769773 h 826979"/>
                  <a:gd name="connsiteX33" fmla="*/ 720192 w 1122961"/>
                  <a:gd name="connsiteY33" fmla="*/ 826876 h 826979"/>
                  <a:gd name="connsiteX34" fmla="*/ 722909 w 1122961"/>
                  <a:gd name="connsiteY34" fmla="*/ 826929 h 826979"/>
                  <a:gd name="connsiteX35" fmla="*/ 777349 w 1122961"/>
                  <a:gd name="connsiteY35" fmla="*/ 775047 h 826979"/>
                  <a:gd name="connsiteX36" fmla="*/ 790506 w 1122961"/>
                  <a:gd name="connsiteY36" fmla="*/ 505618 h 826979"/>
                  <a:gd name="connsiteX37" fmla="*/ 796578 w 1122961"/>
                  <a:gd name="connsiteY37" fmla="*/ 499865 h 826979"/>
                  <a:gd name="connsiteX38" fmla="*/ 833280 w 1122961"/>
                  <a:gd name="connsiteY38" fmla="*/ 499865 h 826979"/>
                  <a:gd name="connsiteX39" fmla="*/ 839352 w 1122961"/>
                  <a:gd name="connsiteY39" fmla="*/ 505618 h 826979"/>
                  <a:gd name="connsiteX40" fmla="*/ 852350 w 1122961"/>
                  <a:gd name="connsiteY40" fmla="*/ 772117 h 826979"/>
                  <a:gd name="connsiteX41" fmla="*/ 900451 w 1122961"/>
                  <a:gd name="connsiteY41" fmla="*/ 826557 h 826979"/>
                  <a:gd name="connsiteX42" fmla="*/ 961442 w 1122961"/>
                  <a:gd name="connsiteY42" fmla="*/ 769720 h 826979"/>
                  <a:gd name="connsiteX43" fmla="*/ 948285 w 1122961"/>
                  <a:gd name="connsiteY43" fmla="*/ 499865 h 826979"/>
                  <a:gd name="connsiteX44" fmla="*/ 980778 w 1122961"/>
                  <a:gd name="connsiteY44" fmla="*/ 499865 h 826979"/>
                  <a:gd name="connsiteX45" fmla="*/ 1017320 w 1122961"/>
                  <a:gd name="connsiteY45" fmla="*/ 449367 h 826979"/>
                  <a:gd name="connsiteX46" fmla="*/ 935288 w 1122961"/>
                  <a:gd name="connsiteY46" fmla="*/ 199754 h 826979"/>
                  <a:gd name="connsiteX47" fmla="*/ 1023393 w 1122961"/>
                  <a:gd name="connsiteY47" fmla="*/ 328929 h 826979"/>
                  <a:gd name="connsiteX48" fmla="*/ 1099139 w 1122961"/>
                  <a:gd name="connsiteY48" fmla="*/ 343258 h 826979"/>
                  <a:gd name="connsiteX49" fmla="*/ 1113468 w 1122961"/>
                  <a:gd name="connsiteY49" fmla="*/ 267458 h 826979"/>
                  <a:gd name="connsiteX50" fmla="*/ 970657 w 1122961"/>
                  <a:gd name="connsiteY50" fmla="*/ 58062 h 82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22961" h="826979">
                    <a:moveTo>
                      <a:pt x="970604" y="58115"/>
                    </a:moveTo>
                    <a:cubicBezTo>
                      <a:pt x="945781" y="21733"/>
                      <a:pt x="904659" y="0"/>
                      <a:pt x="860606" y="0"/>
                    </a:cubicBezTo>
                    <a:lnTo>
                      <a:pt x="769199" y="0"/>
                    </a:lnTo>
                    <a:cubicBezTo>
                      <a:pt x="725146" y="0"/>
                      <a:pt x="684023" y="21733"/>
                      <a:pt x="659201" y="58115"/>
                    </a:cubicBezTo>
                    <a:lnTo>
                      <a:pt x="561454" y="201459"/>
                    </a:lnTo>
                    <a:lnTo>
                      <a:pt x="463708" y="58115"/>
                    </a:lnTo>
                    <a:cubicBezTo>
                      <a:pt x="438885" y="21733"/>
                      <a:pt x="397762" y="0"/>
                      <a:pt x="353710" y="0"/>
                    </a:cubicBezTo>
                    <a:lnTo>
                      <a:pt x="262302" y="0"/>
                    </a:lnTo>
                    <a:cubicBezTo>
                      <a:pt x="218250" y="0"/>
                      <a:pt x="177127" y="21733"/>
                      <a:pt x="152304" y="58115"/>
                    </a:cubicBezTo>
                    <a:lnTo>
                      <a:pt x="9493" y="267511"/>
                    </a:lnTo>
                    <a:cubicBezTo>
                      <a:pt x="-7499" y="292387"/>
                      <a:pt x="-1054" y="326319"/>
                      <a:pt x="23822" y="343311"/>
                    </a:cubicBezTo>
                    <a:cubicBezTo>
                      <a:pt x="33197" y="349703"/>
                      <a:pt x="43904" y="352793"/>
                      <a:pt x="54504" y="352793"/>
                    </a:cubicBezTo>
                    <a:cubicBezTo>
                      <a:pt x="71923" y="352793"/>
                      <a:pt x="89075" y="344430"/>
                      <a:pt x="99622" y="328982"/>
                    </a:cubicBezTo>
                    <a:lnTo>
                      <a:pt x="172546" y="222020"/>
                    </a:lnTo>
                    <a:lnTo>
                      <a:pt x="172546" y="769560"/>
                    </a:lnTo>
                    <a:cubicBezTo>
                      <a:pt x="172546" y="796727"/>
                      <a:pt x="191136" y="821869"/>
                      <a:pt x="217930" y="826237"/>
                    </a:cubicBezTo>
                    <a:cubicBezTo>
                      <a:pt x="252075" y="831777"/>
                      <a:pt x="281585" y="805569"/>
                      <a:pt x="281585" y="772436"/>
                    </a:cubicBezTo>
                    <a:lnTo>
                      <a:pt x="281585" y="446011"/>
                    </a:lnTo>
                    <a:cubicBezTo>
                      <a:pt x="281585" y="439300"/>
                      <a:pt x="287018" y="433866"/>
                      <a:pt x="293677" y="433866"/>
                    </a:cubicBezTo>
                    <a:lnTo>
                      <a:pt x="322228" y="433866"/>
                    </a:lnTo>
                    <a:cubicBezTo>
                      <a:pt x="328940" y="433866"/>
                      <a:pt x="334320" y="439300"/>
                      <a:pt x="334320" y="446011"/>
                    </a:cubicBezTo>
                    <a:lnTo>
                      <a:pt x="334320" y="769560"/>
                    </a:lnTo>
                    <a:cubicBezTo>
                      <a:pt x="334320" y="796727"/>
                      <a:pt x="352911" y="821869"/>
                      <a:pt x="379704" y="826237"/>
                    </a:cubicBezTo>
                    <a:cubicBezTo>
                      <a:pt x="413849" y="831777"/>
                      <a:pt x="443413" y="805569"/>
                      <a:pt x="443413" y="772436"/>
                    </a:cubicBezTo>
                    <a:lnTo>
                      <a:pt x="443413" y="222020"/>
                    </a:lnTo>
                    <a:lnTo>
                      <a:pt x="516336" y="328929"/>
                    </a:lnTo>
                    <a:cubicBezTo>
                      <a:pt x="526510" y="343844"/>
                      <a:pt x="543343" y="352739"/>
                      <a:pt x="561401" y="352739"/>
                    </a:cubicBezTo>
                    <a:cubicBezTo>
                      <a:pt x="579459" y="352739"/>
                      <a:pt x="596291" y="343844"/>
                      <a:pt x="606465" y="328929"/>
                    </a:cubicBezTo>
                    <a:lnTo>
                      <a:pt x="694570" y="199754"/>
                    </a:lnTo>
                    <a:lnTo>
                      <a:pt x="612485" y="449420"/>
                    </a:lnTo>
                    <a:cubicBezTo>
                      <a:pt x="604281" y="474297"/>
                      <a:pt x="622819" y="499918"/>
                      <a:pt x="649026" y="499918"/>
                    </a:cubicBezTo>
                    <a:lnTo>
                      <a:pt x="681520" y="499918"/>
                    </a:lnTo>
                    <a:lnTo>
                      <a:pt x="668363" y="769773"/>
                    </a:lnTo>
                    <a:cubicBezTo>
                      <a:pt x="666871" y="799869"/>
                      <a:pt x="690096" y="825438"/>
                      <a:pt x="720192" y="826876"/>
                    </a:cubicBezTo>
                    <a:cubicBezTo>
                      <a:pt x="721098" y="826876"/>
                      <a:pt x="722003" y="826929"/>
                      <a:pt x="722909" y="826929"/>
                    </a:cubicBezTo>
                    <a:cubicBezTo>
                      <a:pt x="751780" y="826929"/>
                      <a:pt x="775910" y="804237"/>
                      <a:pt x="777349" y="775047"/>
                    </a:cubicBezTo>
                    <a:lnTo>
                      <a:pt x="790506" y="505618"/>
                    </a:lnTo>
                    <a:cubicBezTo>
                      <a:pt x="790666" y="502369"/>
                      <a:pt x="793329" y="499865"/>
                      <a:pt x="796578" y="499865"/>
                    </a:cubicBezTo>
                    <a:lnTo>
                      <a:pt x="833280" y="499865"/>
                    </a:lnTo>
                    <a:cubicBezTo>
                      <a:pt x="836529" y="499865"/>
                      <a:pt x="839193" y="502422"/>
                      <a:pt x="839352" y="505618"/>
                    </a:cubicBezTo>
                    <a:lnTo>
                      <a:pt x="852350" y="772117"/>
                    </a:lnTo>
                    <a:cubicBezTo>
                      <a:pt x="853681" y="799230"/>
                      <a:pt x="873444" y="823520"/>
                      <a:pt x="900451" y="826557"/>
                    </a:cubicBezTo>
                    <a:cubicBezTo>
                      <a:pt x="934861" y="830445"/>
                      <a:pt x="963040" y="802799"/>
                      <a:pt x="961442" y="769720"/>
                    </a:cubicBezTo>
                    <a:lnTo>
                      <a:pt x="948285" y="499865"/>
                    </a:lnTo>
                    <a:lnTo>
                      <a:pt x="980778" y="499865"/>
                    </a:lnTo>
                    <a:cubicBezTo>
                      <a:pt x="1006986" y="499865"/>
                      <a:pt x="1025523" y="474243"/>
                      <a:pt x="1017320" y="449367"/>
                    </a:cubicBezTo>
                    <a:lnTo>
                      <a:pt x="935288" y="199754"/>
                    </a:lnTo>
                    <a:lnTo>
                      <a:pt x="1023393" y="328929"/>
                    </a:lnTo>
                    <a:cubicBezTo>
                      <a:pt x="1040332" y="353805"/>
                      <a:pt x="1074263" y="360197"/>
                      <a:pt x="1099139" y="343258"/>
                    </a:cubicBezTo>
                    <a:cubicBezTo>
                      <a:pt x="1124016" y="326265"/>
                      <a:pt x="1130461" y="292334"/>
                      <a:pt x="1113468" y="267458"/>
                    </a:cubicBezTo>
                    <a:lnTo>
                      <a:pt x="970657" y="58062"/>
                    </a:ln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7" name="Freeform: Shape 16">
                <a:extLst>
                  <a:ext uri="{FF2B5EF4-FFF2-40B4-BE49-F238E27FC236}">
                    <a16:creationId xmlns:a16="http://schemas.microsoft.com/office/drawing/2014/main" id="{8FD1EDE2-BDC1-9D54-6E9E-408525885E15}"/>
                  </a:ext>
                </a:extLst>
              </p:cNvPr>
              <p:cNvSpPr/>
              <p:nvPr/>
            </p:nvSpPr>
            <p:spPr>
              <a:xfrm>
                <a:off x="3416213" y="1973101"/>
                <a:ext cx="242475" cy="242475"/>
              </a:xfrm>
              <a:custGeom>
                <a:avLst/>
                <a:gdLst>
                  <a:gd name="connsiteX0" fmla="*/ 242475 w 242475"/>
                  <a:gd name="connsiteY0" fmla="*/ 121238 h 242475"/>
                  <a:gd name="connsiteX1" fmla="*/ 121238 w 242475"/>
                  <a:gd name="connsiteY1" fmla="*/ 242475 h 242475"/>
                  <a:gd name="connsiteX2" fmla="*/ 0 w 242475"/>
                  <a:gd name="connsiteY2" fmla="*/ 121238 h 242475"/>
                  <a:gd name="connsiteX3" fmla="*/ 121238 w 242475"/>
                  <a:gd name="connsiteY3" fmla="*/ 0 h 242475"/>
                  <a:gd name="connsiteX4" fmla="*/ 242475 w 242475"/>
                  <a:gd name="connsiteY4" fmla="*/ 121238 h 242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75" h="242475">
                    <a:moveTo>
                      <a:pt x="242475" y="121238"/>
                    </a:moveTo>
                    <a:cubicBezTo>
                      <a:pt x="242475" y="188195"/>
                      <a:pt x="188195" y="242475"/>
                      <a:pt x="121238" y="242475"/>
                    </a:cubicBezTo>
                    <a:cubicBezTo>
                      <a:pt x="54280" y="242475"/>
                      <a:pt x="0" y="188195"/>
                      <a:pt x="0" y="121238"/>
                    </a:cubicBezTo>
                    <a:cubicBezTo>
                      <a:pt x="0" y="54280"/>
                      <a:pt x="54280" y="0"/>
                      <a:pt x="121238" y="0"/>
                    </a:cubicBezTo>
                    <a:cubicBezTo>
                      <a:pt x="188195" y="0"/>
                      <a:pt x="242475" y="54280"/>
                      <a:pt x="242475" y="121238"/>
                    </a:cubicBez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8" name="Freeform: Shape 17">
                <a:extLst>
                  <a:ext uri="{FF2B5EF4-FFF2-40B4-BE49-F238E27FC236}">
                    <a16:creationId xmlns:a16="http://schemas.microsoft.com/office/drawing/2014/main" id="{97A6B715-B4F5-EA4F-4AC3-D6BF8663B80A}"/>
                  </a:ext>
                </a:extLst>
              </p:cNvPr>
              <p:cNvSpPr/>
              <p:nvPr/>
            </p:nvSpPr>
            <p:spPr>
              <a:xfrm>
                <a:off x="3923110" y="1973101"/>
                <a:ext cx="242475" cy="242475"/>
              </a:xfrm>
              <a:custGeom>
                <a:avLst/>
                <a:gdLst>
                  <a:gd name="connsiteX0" fmla="*/ 242475 w 242475"/>
                  <a:gd name="connsiteY0" fmla="*/ 121238 h 242475"/>
                  <a:gd name="connsiteX1" fmla="*/ 121237 w 242475"/>
                  <a:gd name="connsiteY1" fmla="*/ 242475 h 242475"/>
                  <a:gd name="connsiteX2" fmla="*/ 0 w 242475"/>
                  <a:gd name="connsiteY2" fmla="*/ 121238 h 242475"/>
                  <a:gd name="connsiteX3" fmla="*/ 121237 w 242475"/>
                  <a:gd name="connsiteY3" fmla="*/ 0 h 242475"/>
                  <a:gd name="connsiteX4" fmla="*/ 242475 w 242475"/>
                  <a:gd name="connsiteY4" fmla="*/ 121238 h 242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75" h="242475">
                    <a:moveTo>
                      <a:pt x="242475" y="121238"/>
                    </a:moveTo>
                    <a:cubicBezTo>
                      <a:pt x="242475" y="188195"/>
                      <a:pt x="188195" y="242475"/>
                      <a:pt x="121237" y="242475"/>
                    </a:cubicBezTo>
                    <a:cubicBezTo>
                      <a:pt x="54280" y="242475"/>
                      <a:pt x="0" y="188195"/>
                      <a:pt x="0" y="121238"/>
                    </a:cubicBezTo>
                    <a:cubicBezTo>
                      <a:pt x="0" y="54280"/>
                      <a:pt x="54280" y="0"/>
                      <a:pt x="121237" y="0"/>
                    </a:cubicBezTo>
                    <a:cubicBezTo>
                      <a:pt x="188195" y="0"/>
                      <a:pt x="242475" y="54280"/>
                      <a:pt x="242475" y="121238"/>
                    </a:cubicBezTo>
                    <a:close/>
                  </a:path>
                </a:pathLst>
              </a:custGeom>
              <a:solidFill>
                <a:srgbClr val="203A7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sp>
          <p:nvSpPr>
            <p:cNvPr id="11" name="Freeform: Shape 10">
              <a:extLst>
                <a:ext uri="{FF2B5EF4-FFF2-40B4-BE49-F238E27FC236}">
                  <a16:creationId xmlns:a16="http://schemas.microsoft.com/office/drawing/2014/main" id="{E5D442E9-5E19-1A24-6DFE-C6273010273B}"/>
                </a:ext>
              </a:extLst>
            </p:cNvPr>
            <p:cNvSpPr/>
            <p:nvPr/>
          </p:nvSpPr>
          <p:spPr>
            <a:xfrm>
              <a:off x="3008949" y="1690143"/>
              <a:ext cx="1563836" cy="509186"/>
            </a:xfrm>
            <a:custGeom>
              <a:avLst/>
              <a:gdLst>
                <a:gd name="connsiteX0" fmla="*/ 33538 w 1563836"/>
                <a:gd name="connsiteY0" fmla="*/ 509134 h 509186"/>
                <a:gd name="connsiteX1" fmla="*/ 17344 w 1563836"/>
                <a:gd name="connsiteY1" fmla="*/ 504926 h 509186"/>
                <a:gd name="connsiteX2" fmla="*/ 4187 w 1563836"/>
                <a:gd name="connsiteY2" fmla="*/ 459275 h 509186"/>
                <a:gd name="connsiteX3" fmla="*/ 782163 w 1563836"/>
                <a:gd name="connsiteY3" fmla="*/ 0 h 509186"/>
                <a:gd name="connsiteX4" fmla="*/ 1559660 w 1563836"/>
                <a:gd name="connsiteY4" fmla="*/ 459328 h 509186"/>
                <a:gd name="connsiteX5" fmla="*/ 1546503 w 1563836"/>
                <a:gd name="connsiteY5" fmla="*/ 504979 h 509186"/>
                <a:gd name="connsiteX6" fmla="*/ 1500853 w 1563836"/>
                <a:gd name="connsiteY6" fmla="*/ 491822 h 509186"/>
                <a:gd name="connsiteX7" fmla="*/ 782163 w 1563836"/>
                <a:gd name="connsiteY7" fmla="*/ 67171 h 509186"/>
                <a:gd name="connsiteX8" fmla="*/ 62941 w 1563836"/>
                <a:gd name="connsiteY8" fmla="*/ 491822 h 509186"/>
                <a:gd name="connsiteX9" fmla="*/ 33538 w 1563836"/>
                <a:gd name="connsiteY9" fmla="*/ 509187 h 50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836" h="509186">
                  <a:moveTo>
                    <a:pt x="33538" y="509134"/>
                  </a:moveTo>
                  <a:cubicBezTo>
                    <a:pt x="28051" y="509134"/>
                    <a:pt x="22511" y="507749"/>
                    <a:pt x="17344" y="504926"/>
                  </a:cubicBezTo>
                  <a:cubicBezTo>
                    <a:pt x="1098" y="495977"/>
                    <a:pt x="-4762" y="475522"/>
                    <a:pt x="4187" y="459275"/>
                  </a:cubicBezTo>
                  <a:cubicBezTo>
                    <a:pt x="160528" y="175997"/>
                    <a:pt x="458668" y="0"/>
                    <a:pt x="782163" y="0"/>
                  </a:cubicBezTo>
                  <a:cubicBezTo>
                    <a:pt x="1105659" y="0"/>
                    <a:pt x="1403213" y="175997"/>
                    <a:pt x="1559660" y="459328"/>
                  </a:cubicBezTo>
                  <a:cubicBezTo>
                    <a:pt x="1568609" y="475575"/>
                    <a:pt x="1562696" y="495977"/>
                    <a:pt x="1546503" y="504979"/>
                  </a:cubicBezTo>
                  <a:cubicBezTo>
                    <a:pt x="1530256" y="513981"/>
                    <a:pt x="1509855" y="508015"/>
                    <a:pt x="1500853" y="491822"/>
                  </a:cubicBezTo>
                  <a:cubicBezTo>
                    <a:pt x="1356284" y="229851"/>
                    <a:pt x="1080889" y="67171"/>
                    <a:pt x="782163" y="67171"/>
                  </a:cubicBezTo>
                  <a:cubicBezTo>
                    <a:pt x="483437" y="67171"/>
                    <a:pt x="207510" y="229904"/>
                    <a:pt x="62941" y="491822"/>
                  </a:cubicBezTo>
                  <a:cubicBezTo>
                    <a:pt x="56816" y="502901"/>
                    <a:pt x="45363" y="509187"/>
                    <a:pt x="33538" y="509187"/>
                  </a:cubicBezTo>
                  <a:close/>
                </a:path>
              </a:pathLst>
            </a:custGeom>
            <a:solidFill>
              <a:schemeClr val="tx2"/>
            </a:solidFill>
            <a:ln w="531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cxnSp>
        <p:nvCxnSpPr>
          <p:cNvPr id="19" name="Straight Arrow Connector 18">
            <a:extLst>
              <a:ext uri="{FF2B5EF4-FFF2-40B4-BE49-F238E27FC236}">
                <a16:creationId xmlns:a16="http://schemas.microsoft.com/office/drawing/2014/main" id="{AE8C576D-933A-0E71-FADA-42B3CFCA8251}"/>
              </a:ext>
            </a:extLst>
          </p:cNvPr>
          <p:cNvCxnSpPr/>
          <p:nvPr/>
        </p:nvCxnSpPr>
        <p:spPr>
          <a:xfrm flipV="1">
            <a:off x="384629" y="1418772"/>
            <a:ext cx="5711371" cy="29029"/>
          </a:xfrm>
          <a:prstGeom prst="straightConnector1">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20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2D096-2873-0DA2-AFF3-CB6F3F438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C654B3-16B1-6B4B-3142-3374B85174B4}"/>
              </a:ext>
            </a:extLst>
          </p:cNvPr>
          <p:cNvSpPr>
            <a:spLocks noGrp="1"/>
          </p:cNvSpPr>
          <p:nvPr>
            <p:ph type="title"/>
          </p:nvPr>
        </p:nvSpPr>
        <p:spPr>
          <a:xfrm>
            <a:off x="318872" y="1501222"/>
            <a:ext cx="6008722" cy="903610"/>
          </a:xfrm>
        </p:spPr>
        <p:txBody>
          <a:bodyPr wrap="square" anchor="ctr">
            <a:normAutofit/>
          </a:bodyPr>
          <a:lstStyle/>
          <a:p>
            <a:r>
              <a:rPr lang="en-US" dirty="0"/>
              <a:t>Our Needs Are Changing</a:t>
            </a:r>
          </a:p>
        </p:txBody>
      </p:sp>
      <p:pic>
        <p:nvPicPr>
          <p:cNvPr id="17" name="Picture Placeholder 16" descr="A presentation slide template with a picture of a family.">
            <a:extLst>
              <a:ext uri="{FF2B5EF4-FFF2-40B4-BE49-F238E27FC236}">
                <a16:creationId xmlns:a16="http://schemas.microsoft.com/office/drawing/2014/main" id="{A2F02958-6FCE-CCC0-FAD5-3C914F2E592C}"/>
              </a:ext>
            </a:extLst>
          </p:cNvPr>
          <p:cNvPicPr>
            <a:picLocks noGrp="1" noChangeAspect="1"/>
          </p:cNvPicPr>
          <p:nvPr>
            <p:ph type="pic" sz="quarter" idx="13"/>
          </p:nvPr>
        </p:nvPicPr>
        <p:blipFill rotWithShape="1">
          <a:blip r:embed="rId3"/>
          <a:srcRect l="35626" r="8029"/>
          <a:stretch>
            <a:fillRect/>
          </a:stretch>
        </p:blipFill>
        <p:spPr/>
      </p:pic>
      <p:sp>
        <p:nvSpPr>
          <p:cNvPr id="3" name="Content Placeholder 2">
            <a:extLst>
              <a:ext uri="{FF2B5EF4-FFF2-40B4-BE49-F238E27FC236}">
                <a16:creationId xmlns:a16="http://schemas.microsoft.com/office/drawing/2014/main" id="{4B8084D8-D276-D3EF-1C1F-140172E67777}"/>
              </a:ext>
            </a:extLst>
          </p:cNvPr>
          <p:cNvSpPr>
            <a:spLocks noGrp="1"/>
          </p:cNvSpPr>
          <p:nvPr>
            <p:ph idx="1"/>
          </p:nvPr>
        </p:nvSpPr>
        <p:spPr>
          <a:xfrm>
            <a:off x="446538" y="2404831"/>
            <a:ext cx="5660379" cy="4311108"/>
          </a:xfrm>
        </p:spPr>
        <p:txBody>
          <a:bodyPr wrap="square" anchor="t">
            <a:normAutofit/>
          </a:bodyPr>
          <a:lstStyle/>
          <a:p>
            <a:r>
              <a:rPr lang="en-US" sz="2600" dirty="0">
                <a:latin typeface="Arial"/>
                <a:cs typeface="Arial"/>
              </a:rPr>
              <a:t>We are growing older</a:t>
            </a:r>
          </a:p>
          <a:p>
            <a:r>
              <a:rPr lang="en-US" sz="2600" dirty="0">
                <a:latin typeface="Arial"/>
                <a:cs typeface="Arial"/>
              </a:rPr>
              <a:t>Our climate is changing</a:t>
            </a:r>
          </a:p>
          <a:p>
            <a:r>
              <a:rPr lang="en-US" sz="2600" dirty="0">
                <a:latin typeface="Arial"/>
                <a:cs typeface="Arial"/>
              </a:rPr>
              <a:t>There is more traffic</a:t>
            </a:r>
            <a:endParaRPr lang="en-US" sz="2600" dirty="0"/>
          </a:p>
          <a:p>
            <a:r>
              <a:rPr lang="en-US" sz="2600">
                <a:latin typeface="Arial"/>
                <a:cs typeface="Arial"/>
              </a:rPr>
              <a:t>Homes cost more than many </a:t>
            </a:r>
            <a:r>
              <a:rPr lang="en-US" sz="2600" dirty="0">
                <a:latin typeface="Arial"/>
                <a:cs typeface="Arial"/>
              </a:rPr>
              <a:t>people can afford</a:t>
            </a:r>
          </a:p>
          <a:p>
            <a:pPr marL="0" indent="0">
              <a:buNone/>
            </a:pPr>
            <a:r>
              <a:rPr lang="en-US" sz="2600" dirty="0">
                <a:latin typeface="Arial"/>
                <a:cs typeface="Arial"/>
              </a:rPr>
              <a:t>As we grow, </a:t>
            </a:r>
            <a:r>
              <a:rPr lang="en-US" sz="2600" b="1" dirty="0">
                <a:latin typeface="Arial"/>
                <a:cs typeface="Arial"/>
              </a:rPr>
              <a:t>we need to preserve older homes plus create different types of new </a:t>
            </a:r>
            <a:r>
              <a:rPr lang="en-US" sz="2600" b="1">
                <a:latin typeface="Arial"/>
                <a:cs typeface="Arial"/>
              </a:rPr>
              <a:t>homes, in the right </a:t>
            </a:r>
            <a:r>
              <a:rPr lang="en-US" sz="2600" b="1" dirty="0">
                <a:latin typeface="Arial"/>
                <a:cs typeface="Arial"/>
              </a:rPr>
              <a:t>locations, at prices people can afford.</a:t>
            </a:r>
          </a:p>
        </p:txBody>
      </p:sp>
      <p:sp>
        <p:nvSpPr>
          <p:cNvPr id="4" name="Slide Number Placeholder 3">
            <a:extLst>
              <a:ext uri="{FF2B5EF4-FFF2-40B4-BE49-F238E27FC236}">
                <a16:creationId xmlns:a16="http://schemas.microsoft.com/office/drawing/2014/main" id="{72E398C5-8869-C512-98A4-42BF85F19E0D}"/>
              </a:ext>
            </a:extLst>
          </p:cNvPr>
          <p:cNvSpPr>
            <a:spLocks noGrp="1"/>
          </p:cNvSpPr>
          <p:nvPr>
            <p:ph type="sldNum" sz="quarter" idx="16"/>
          </p:nvPr>
        </p:nvSpPr>
        <p:spPr/>
        <p:txBody>
          <a:bodyPr anchor="b">
            <a:normAutofit/>
          </a:bodyPr>
          <a:lstStyle/>
          <a:p>
            <a:pPr>
              <a:spcAft>
                <a:spcPts val="600"/>
              </a:spcAft>
              <a:defRPr/>
            </a:pPr>
            <a:fld id="{05652D95-3249-4283-BA00-727613A0C412}" type="slidenum">
              <a:rPr lang="en-US" altLang="en-US" smtClean="0"/>
              <a:pPr>
                <a:spcAft>
                  <a:spcPts val="600"/>
                </a:spcAft>
                <a:defRPr/>
              </a:pPr>
              <a:t>5</a:t>
            </a:fld>
            <a:endParaRPr lang="en-US" altLang="en-US"/>
          </a:p>
        </p:txBody>
      </p:sp>
      <p:grpSp>
        <p:nvGrpSpPr>
          <p:cNvPr id="5" name="Group 4" descr="An icon of a two people using canes for mobility, one is waring a hat and the other has their hair in a bun and is wearing a dress.">
            <a:extLst>
              <a:ext uri="{FF2B5EF4-FFF2-40B4-BE49-F238E27FC236}">
                <a16:creationId xmlns:a16="http://schemas.microsoft.com/office/drawing/2014/main" id="{D4AEE385-0627-3338-B907-36C080ED9672}"/>
              </a:ext>
            </a:extLst>
          </p:cNvPr>
          <p:cNvGrpSpPr/>
          <p:nvPr/>
        </p:nvGrpSpPr>
        <p:grpSpPr>
          <a:xfrm>
            <a:off x="439281" y="248781"/>
            <a:ext cx="1352944" cy="1217198"/>
            <a:chOff x="1135967" y="1855906"/>
            <a:chExt cx="1352944" cy="1217198"/>
          </a:xfrm>
        </p:grpSpPr>
        <p:sp>
          <p:nvSpPr>
            <p:cNvPr id="6" name="Freeform: Shape 5">
              <a:extLst>
                <a:ext uri="{FF2B5EF4-FFF2-40B4-BE49-F238E27FC236}">
                  <a16:creationId xmlns:a16="http://schemas.microsoft.com/office/drawing/2014/main" id="{9FFB892C-5580-87BB-7DDA-577DCE79D90C}"/>
                </a:ext>
              </a:extLst>
            </p:cNvPr>
            <p:cNvSpPr/>
            <p:nvPr/>
          </p:nvSpPr>
          <p:spPr>
            <a:xfrm>
              <a:off x="1710862" y="2591712"/>
              <a:ext cx="51149" cy="480917"/>
            </a:xfrm>
            <a:custGeom>
              <a:avLst/>
              <a:gdLst>
                <a:gd name="connsiteX0" fmla="*/ 12144 w 51149"/>
                <a:gd name="connsiteY0" fmla="*/ 9573 h 480917"/>
                <a:gd name="connsiteX1" fmla="*/ 0 w 51149"/>
                <a:gd name="connsiteY1" fmla="*/ 8620 h 480917"/>
                <a:gd name="connsiteX2" fmla="*/ 0 w 51149"/>
                <a:gd name="connsiteY2" fmla="*/ 455343 h 480917"/>
                <a:gd name="connsiteX3" fmla="*/ 25575 w 51149"/>
                <a:gd name="connsiteY3" fmla="*/ 480917 h 480917"/>
                <a:gd name="connsiteX4" fmla="*/ 51149 w 51149"/>
                <a:gd name="connsiteY4" fmla="*/ 455343 h 480917"/>
                <a:gd name="connsiteX5" fmla="*/ 51149 w 51149"/>
                <a:gd name="connsiteY5" fmla="*/ 0 h 480917"/>
                <a:gd name="connsiteX6" fmla="*/ 46339 w 51149"/>
                <a:gd name="connsiteY6" fmla="*/ 2572 h 480917"/>
                <a:gd name="connsiteX7" fmla="*/ 12144 w 51149"/>
                <a:gd name="connsiteY7" fmla="*/ 9620 h 48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49" h="480917">
                  <a:moveTo>
                    <a:pt x="12144" y="9573"/>
                  </a:moveTo>
                  <a:cubicBezTo>
                    <a:pt x="8001" y="9573"/>
                    <a:pt x="4143" y="9239"/>
                    <a:pt x="0" y="8620"/>
                  </a:cubicBezTo>
                  <a:lnTo>
                    <a:pt x="0" y="455343"/>
                  </a:lnTo>
                  <a:cubicBezTo>
                    <a:pt x="0" y="469392"/>
                    <a:pt x="11525" y="480917"/>
                    <a:pt x="25575" y="480917"/>
                  </a:cubicBezTo>
                  <a:cubicBezTo>
                    <a:pt x="39624" y="480917"/>
                    <a:pt x="51149" y="469392"/>
                    <a:pt x="51149" y="455343"/>
                  </a:cubicBezTo>
                  <a:lnTo>
                    <a:pt x="51149" y="0"/>
                  </a:lnTo>
                  <a:cubicBezTo>
                    <a:pt x="49530" y="952"/>
                    <a:pt x="47958" y="1905"/>
                    <a:pt x="46339" y="2572"/>
                  </a:cubicBezTo>
                  <a:cubicBezTo>
                    <a:pt x="35147" y="7382"/>
                    <a:pt x="23622" y="9620"/>
                    <a:pt x="12144" y="9620"/>
                  </a:cubicBezTo>
                  <a:close/>
                </a:path>
              </a:pathLst>
            </a:custGeom>
            <a:solidFill>
              <a:schemeClr val="tx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8" name="Freeform: Shape 7">
              <a:extLst>
                <a:ext uri="{FF2B5EF4-FFF2-40B4-BE49-F238E27FC236}">
                  <a16:creationId xmlns:a16="http://schemas.microsoft.com/office/drawing/2014/main" id="{B0745838-7E0B-1E79-BE84-897D2A661FC2}"/>
                </a:ext>
              </a:extLst>
            </p:cNvPr>
            <p:cNvSpPr/>
            <p:nvPr/>
          </p:nvSpPr>
          <p:spPr>
            <a:xfrm>
              <a:off x="1135967" y="2203330"/>
              <a:ext cx="641376" cy="869727"/>
            </a:xfrm>
            <a:custGeom>
              <a:avLst/>
              <a:gdLst>
                <a:gd name="connsiteX0" fmla="*/ 574561 w 641376"/>
                <a:gd name="connsiteY0" fmla="*/ 145733 h 869727"/>
                <a:gd name="connsiteX1" fmla="*/ 563084 w 641376"/>
                <a:gd name="connsiteY1" fmla="*/ 128826 h 869727"/>
                <a:gd name="connsiteX2" fmla="*/ 478121 w 641376"/>
                <a:gd name="connsiteY2" fmla="*/ 43958 h 869727"/>
                <a:gd name="connsiteX3" fmla="*/ 371917 w 641376"/>
                <a:gd name="connsiteY3" fmla="*/ 0 h 869727"/>
                <a:gd name="connsiteX4" fmla="*/ 267047 w 641376"/>
                <a:gd name="connsiteY4" fmla="*/ 0 h 869727"/>
                <a:gd name="connsiteX5" fmla="*/ 164986 w 641376"/>
                <a:gd name="connsiteY5" fmla="*/ 29337 h 869727"/>
                <a:gd name="connsiteX6" fmla="*/ 25493 w 641376"/>
                <a:gd name="connsiteY6" fmla="*/ 116824 h 869727"/>
                <a:gd name="connsiteX7" fmla="*/ 7252 w 641376"/>
                <a:gd name="connsiteY7" fmla="*/ 189976 h 869727"/>
                <a:gd name="connsiteX8" fmla="*/ 92787 w 641376"/>
                <a:gd name="connsiteY8" fmla="*/ 338709 h 869727"/>
                <a:gd name="connsiteX9" fmla="*/ 167034 w 641376"/>
                <a:gd name="connsiteY9" fmla="*/ 358712 h 869727"/>
                <a:gd name="connsiteX10" fmla="*/ 185560 w 641376"/>
                <a:gd name="connsiteY10" fmla="*/ 340709 h 869727"/>
                <a:gd name="connsiteX11" fmla="*/ 176559 w 641376"/>
                <a:gd name="connsiteY11" fmla="*/ 811054 h 869727"/>
                <a:gd name="connsiteX12" fmla="*/ 232995 w 641376"/>
                <a:gd name="connsiteY12" fmla="*/ 869728 h 869727"/>
                <a:gd name="connsiteX13" fmla="*/ 291621 w 641376"/>
                <a:gd name="connsiteY13" fmla="*/ 813292 h 869727"/>
                <a:gd name="connsiteX14" fmla="*/ 298479 w 641376"/>
                <a:gd name="connsiteY14" fmla="*/ 454819 h 869727"/>
                <a:gd name="connsiteX15" fmla="*/ 340484 w 641376"/>
                <a:gd name="connsiteY15" fmla="*/ 454819 h 869727"/>
                <a:gd name="connsiteX16" fmla="*/ 347342 w 641376"/>
                <a:gd name="connsiteY16" fmla="*/ 813292 h 869727"/>
                <a:gd name="connsiteX17" fmla="*/ 404873 w 641376"/>
                <a:gd name="connsiteY17" fmla="*/ 869728 h 869727"/>
                <a:gd name="connsiteX18" fmla="*/ 406016 w 641376"/>
                <a:gd name="connsiteY18" fmla="*/ 869728 h 869727"/>
                <a:gd name="connsiteX19" fmla="*/ 462452 w 641376"/>
                <a:gd name="connsiteY19" fmla="*/ 811054 h 869727"/>
                <a:gd name="connsiteX20" fmla="*/ 450165 w 641376"/>
                <a:gd name="connsiteY20" fmla="*/ 169736 h 869727"/>
                <a:gd name="connsiteX21" fmla="*/ 478883 w 641376"/>
                <a:gd name="connsiteY21" fmla="*/ 198406 h 869727"/>
                <a:gd name="connsiteX22" fmla="*/ 537128 w 641376"/>
                <a:gd name="connsiteY22" fmla="*/ 333185 h 869727"/>
                <a:gd name="connsiteX23" fmla="*/ 587039 w 641376"/>
                <a:gd name="connsiteY23" fmla="*/ 365998 h 869727"/>
                <a:gd name="connsiteX24" fmla="*/ 608565 w 641376"/>
                <a:gd name="connsiteY24" fmla="*/ 361521 h 869727"/>
                <a:gd name="connsiteX25" fmla="*/ 636902 w 641376"/>
                <a:gd name="connsiteY25" fmla="*/ 290036 h 869727"/>
                <a:gd name="connsiteX26" fmla="*/ 574561 w 641376"/>
                <a:gd name="connsiteY26" fmla="*/ 145685 h 869727"/>
                <a:gd name="connsiteX27" fmla="*/ 186656 w 641376"/>
                <a:gd name="connsiteY27" fmla="*/ 283845 h 869727"/>
                <a:gd name="connsiteX28" fmla="*/ 127601 w 641376"/>
                <a:gd name="connsiteY28" fmla="*/ 181166 h 869727"/>
                <a:gd name="connsiteX29" fmla="*/ 189370 w 641376"/>
                <a:gd name="connsiteY29" fmla="*/ 142446 h 869727"/>
                <a:gd name="connsiteX30" fmla="*/ 186656 w 641376"/>
                <a:gd name="connsiteY30" fmla="*/ 283845 h 86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1376" h="869727">
                  <a:moveTo>
                    <a:pt x="574561" y="145733"/>
                  </a:moveTo>
                  <a:cubicBezTo>
                    <a:pt x="571847" y="139446"/>
                    <a:pt x="567941" y="133683"/>
                    <a:pt x="563084" y="128826"/>
                  </a:cubicBezTo>
                  <a:lnTo>
                    <a:pt x="478121" y="43958"/>
                  </a:lnTo>
                  <a:cubicBezTo>
                    <a:pt x="449736" y="15621"/>
                    <a:pt x="412017" y="0"/>
                    <a:pt x="371917" y="0"/>
                  </a:cubicBezTo>
                  <a:lnTo>
                    <a:pt x="267047" y="0"/>
                  </a:lnTo>
                  <a:cubicBezTo>
                    <a:pt x="230899" y="0"/>
                    <a:pt x="195609" y="10144"/>
                    <a:pt x="164986" y="29337"/>
                  </a:cubicBezTo>
                  <a:lnTo>
                    <a:pt x="25493" y="116824"/>
                  </a:lnTo>
                  <a:cubicBezTo>
                    <a:pt x="728" y="132350"/>
                    <a:pt x="-7321" y="164687"/>
                    <a:pt x="7252" y="189976"/>
                  </a:cubicBezTo>
                  <a:lnTo>
                    <a:pt x="92787" y="338709"/>
                  </a:lnTo>
                  <a:cubicBezTo>
                    <a:pt x="107741" y="364760"/>
                    <a:pt x="140983" y="373666"/>
                    <a:pt x="167034" y="358712"/>
                  </a:cubicBezTo>
                  <a:cubicBezTo>
                    <a:pt x="174892" y="354187"/>
                    <a:pt x="180988" y="347853"/>
                    <a:pt x="185560" y="340709"/>
                  </a:cubicBezTo>
                  <a:lnTo>
                    <a:pt x="176559" y="811054"/>
                  </a:lnTo>
                  <a:cubicBezTo>
                    <a:pt x="175940" y="842820"/>
                    <a:pt x="201229" y="869109"/>
                    <a:pt x="232995" y="869728"/>
                  </a:cubicBezTo>
                  <a:cubicBezTo>
                    <a:pt x="264856" y="869633"/>
                    <a:pt x="291050" y="845058"/>
                    <a:pt x="291621" y="813292"/>
                  </a:cubicBezTo>
                  <a:lnTo>
                    <a:pt x="298479" y="454819"/>
                  </a:lnTo>
                  <a:lnTo>
                    <a:pt x="340484" y="454819"/>
                  </a:lnTo>
                  <a:lnTo>
                    <a:pt x="347342" y="813292"/>
                  </a:lnTo>
                  <a:cubicBezTo>
                    <a:pt x="347961" y="844677"/>
                    <a:pt x="373584" y="869775"/>
                    <a:pt x="404873" y="869728"/>
                  </a:cubicBezTo>
                  <a:lnTo>
                    <a:pt x="406016" y="869728"/>
                  </a:lnTo>
                  <a:cubicBezTo>
                    <a:pt x="437782" y="869109"/>
                    <a:pt x="463071" y="842867"/>
                    <a:pt x="462452" y="811054"/>
                  </a:cubicBezTo>
                  <a:lnTo>
                    <a:pt x="450165" y="169736"/>
                  </a:lnTo>
                  <a:lnTo>
                    <a:pt x="478883" y="198406"/>
                  </a:lnTo>
                  <a:lnTo>
                    <a:pt x="537128" y="333185"/>
                  </a:lnTo>
                  <a:cubicBezTo>
                    <a:pt x="545986" y="353711"/>
                    <a:pt x="566036" y="365998"/>
                    <a:pt x="587039" y="365998"/>
                  </a:cubicBezTo>
                  <a:cubicBezTo>
                    <a:pt x="594230" y="365998"/>
                    <a:pt x="601565" y="364569"/>
                    <a:pt x="608565" y="361521"/>
                  </a:cubicBezTo>
                  <a:cubicBezTo>
                    <a:pt x="636140" y="349615"/>
                    <a:pt x="648809" y="317611"/>
                    <a:pt x="636902" y="290036"/>
                  </a:cubicBezTo>
                  <a:lnTo>
                    <a:pt x="574561" y="145685"/>
                  </a:lnTo>
                  <a:close/>
                  <a:moveTo>
                    <a:pt x="186656" y="283845"/>
                  </a:moveTo>
                  <a:lnTo>
                    <a:pt x="127601" y="181166"/>
                  </a:lnTo>
                  <a:lnTo>
                    <a:pt x="189370" y="142446"/>
                  </a:lnTo>
                  <a:lnTo>
                    <a:pt x="186656" y="283845"/>
                  </a:lnTo>
                  <a:close/>
                </a:path>
              </a:pathLst>
            </a:custGeom>
            <a:solidFill>
              <a:srgbClr val="203A7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9" name="Freeform: Shape 8">
              <a:extLst>
                <a:ext uri="{FF2B5EF4-FFF2-40B4-BE49-F238E27FC236}">
                  <a16:creationId xmlns:a16="http://schemas.microsoft.com/office/drawing/2014/main" id="{13542E89-D866-FEED-55D8-20ED39DA5D11}"/>
                </a:ext>
              </a:extLst>
            </p:cNvPr>
            <p:cNvSpPr/>
            <p:nvPr/>
          </p:nvSpPr>
          <p:spPr>
            <a:xfrm>
              <a:off x="1327481" y="2039119"/>
              <a:ext cx="256127" cy="128539"/>
            </a:xfrm>
            <a:custGeom>
              <a:avLst/>
              <a:gdLst>
                <a:gd name="connsiteX0" fmla="*/ 0 w 256127"/>
                <a:gd name="connsiteY0" fmla="*/ 0 h 128539"/>
                <a:gd name="connsiteX1" fmla="*/ 0 w 256127"/>
                <a:gd name="connsiteY1" fmla="*/ 619 h 128539"/>
                <a:gd name="connsiteX2" fmla="*/ 127921 w 256127"/>
                <a:gd name="connsiteY2" fmla="*/ 128540 h 128539"/>
                <a:gd name="connsiteX3" fmla="*/ 256127 w 256127"/>
                <a:gd name="connsiteY3" fmla="*/ 619 h 128539"/>
                <a:gd name="connsiteX4" fmla="*/ 256127 w 256127"/>
                <a:gd name="connsiteY4" fmla="*/ 0 h 128539"/>
                <a:gd name="connsiteX5" fmla="*/ 127921 w 256127"/>
                <a:gd name="connsiteY5" fmla="*/ 9573 h 128539"/>
                <a:gd name="connsiteX6" fmla="*/ 0 w 256127"/>
                <a:gd name="connsiteY6" fmla="*/ 0 h 12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127" h="128539">
                  <a:moveTo>
                    <a:pt x="0" y="0"/>
                  </a:moveTo>
                  <a:lnTo>
                    <a:pt x="0" y="619"/>
                  </a:lnTo>
                  <a:cubicBezTo>
                    <a:pt x="0" y="71295"/>
                    <a:pt x="57245" y="128540"/>
                    <a:pt x="127921" y="128540"/>
                  </a:cubicBezTo>
                  <a:cubicBezTo>
                    <a:pt x="198596" y="128540"/>
                    <a:pt x="256127" y="71295"/>
                    <a:pt x="256127" y="619"/>
                  </a:cubicBezTo>
                  <a:lnTo>
                    <a:pt x="256127" y="0"/>
                  </a:lnTo>
                  <a:cubicBezTo>
                    <a:pt x="223171" y="6382"/>
                    <a:pt x="180356" y="9573"/>
                    <a:pt x="127921" y="9573"/>
                  </a:cubicBezTo>
                  <a:cubicBezTo>
                    <a:pt x="75486" y="9573"/>
                    <a:pt x="32957" y="6382"/>
                    <a:pt x="0" y="0"/>
                  </a:cubicBezTo>
                  <a:close/>
                </a:path>
              </a:pathLst>
            </a:custGeom>
            <a:solidFill>
              <a:srgbClr val="203A7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0" name="Freeform: Shape 9">
              <a:extLst>
                <a:ext uri="{FF2B5EF4-FFF2-40B4-BE49-F238E27FC236}">
                  <a16:creationId xmlns:a16="http://schemas.microsoft.com/office/drawing/2014/main" id="{59066C28-4020-3285-7241-E55EC92F8D7E}"/>
                </a:ext>
              </a:extLst>
            </p:cNvPr>
            <p:cNvSpPr/>
            <p:nvPr/>
          </p:nvSpPr>
          <p:spPr>
            <a:xfrm>
              <a:off x="1276617" y="1862240"/>
              <a:ext cx="357711" cy="154495"/>
            </a:xfrm>
            <a:custGeom>
              <a:avLst/>
              <a:gdLst>
                <a:gd name="connsiteX0" fmla="*/ 178879 w 357711"/>
                <a:gd name="connsiteY0" fmla="*/ 154496 h 154495"/>
                <a:gd name="connsiteX1" fmla="*/ 357711 w 357711"/>
                <a:gd name="connsiteY1" fmla="*/ 119063 h 154495"/>
                <a:gd name="connsiteX2" fmla="*/ 296180 w 357711"/>
                <a:gd name="connsiteY2" fmla="*/ 92393 h 154495"/>
                <a:gd name="connsiteX3" fmla="*/ 274653 w 357711"/>
                <a:gd name="connsiteY3" fmla="*/ 28242 h 154495"/>
                <a:gd name="connsiteX4" fmla="*/ 235363 w 357711"/>
                <a:gd name="connsiteY4" fmla="*/ 0 h 154495"/>
                <a:gd name="connsiteX5" fmla="*/ 122349 w 357711"/>
                <a:gd name="connsiteY5" fmla="*/ 0 h 154495"/>
                <a:gd name="connsiteX6" fmla="*/ 83058 w 357711"/>
                <a:gd name="connsiteY6" fmla="*/ 28242 h 154495"/>
                <a:gd name="connsiteX7" fmla="*/ 61532 w 357711"/>
                <a:gd name="connsiteY7" fmla="*/ 92393 h 154495"/>
                <a:gd name="connsiteX8" fmla="*/ 0 w 357711"/>
                <a:gd name="connsiteY8" fmla="*/ 119063 h 154495"/>
                <a:gd name="connsiteX9" fmla="*/ 178832 w 357711"/>
                <a:gd name="connsiteY9" fmla="*/ 154496 h 154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711" h="154495">
                  <a:moveTo>
                    <a:pt x="178879" y="154496"/>
                  </a:moveTo>
                  <a:cubicBezTo>
                    <a:pt x="277654" y="154496"/>
                    <a:pt x="357711" y="138636"/>
                    <a:pt x="357711" y="119063"/>
                  </a:cubicBezTo>
                  <a:cubicBezTo>
                    <a:pt x="357711" y="108395"/>
                    <a:pt x="333804" y="98870"/>
                    <a:pt x="296180" y="92393"/>
                  </a:cubicBezTo>
                  <a:lnTo>
                    <a:pt x="274653" y="28242"/>
                  </a:lnTo>
                  <a:cubicBezTo>
                    <a:pt x="268986" y="11382"/>
                    <a:pt x="253175" y="0"/>
                    <a:pt x="235363" y="0"/>
                  </a:cubicBezTo>
                  <a:lnTo>
                    <a:pt x="122349" y="0"/>
                  </a:lnTo>
                  <a:cubicBezTo>
                    <a:pt x="104537" y="0"/>
                    <a:pt x="88725" y="11382"/>
                    <a:pt x="83058" y="28242"/>
                  </a:cubicBezTo>
                  <a:lnTo>
                    <a:pt x="61532" y="92393"/>
                  </a:lnTo>
                  <a:cubicBezTo>
                    <a:pt x="23908" y="98870"/>
                    <a:pt x="0" y="108442"/>
                    <a:pt x="0" y="119063"/>
                  </a:cubicBezTo>
                  <a:cubicBezTo>
                    <a:pt x="0" y="138636"/>
                    <a:pt x="80058" y="154496"/>
                    <a:pt x="178832" y="154496"/>
                  </a:cubicBezTo>
                  <a:close/>
                </a:path>
              </a:pathLst>
            </a:custGeom>
            <a:solidFill>
              <a:srgbClr val="203A7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1" name="Freeform: Shape 10">
              <a:extLst>
                <a:ext uri="{FF2B5EF4-FFF2-40B4-BE49-F238E27FC236}">
                  <a16:creationId xmlns:a16="http://schemas.microsoft.com/office/drawing/2014/main" id="{B526F683-B868-FCC1-FFA8-EEFF2255266B}"/>
                </a:ext>
              </a:extLst>
            </p:cNvPr>
            <p:cNvSpPr/>
            <p:nvPr/>
          </p:nvSpPr>
          <p:spPr>
            <a:xfrm>
              <a:off x="1902029" y="2608666"/>
              <a:ext cx="51149" cy="463962"/>
            </a:xfrm>
            <a:custGeom>
              <a:avLst/>
              <a:gdLst>
                <a:gd name="connsiteX0" fmla="*/ 2572 w 51149"/>
                <a:gd name="connsiteY0" fmla="*/ 952 h 463962"/>
                <a:gd name="connsiteX1" fmla="*/ 0 w 51149"/>
                <a:gd name="connsiteY1" fmla="*/ 0 h 463962"/>
                <a:gd name="connsiteX2" fmla="*/ 0 w 51149"/>
                <a:gd name="connsiteY2" fmla="*/ 438388 h 463962"/>
                <a:gd name="connsiteX3" fmla="*/ 25575 w 51149"/>
                <a:gd name="connsiteY3" fmla="*/ 463963 h 463962"/>
                <a:gd name="connsiteX4" fmla="*/ 51149 w 51149"/>
                <a:gd name="connsiteY4" fmla="*/ 438388 h 463962"/>
                <a:gd name="connsiteX5" fmla="*/ 51149 w 51149"/>
                <a:gd name="connsiteY5" fmla="*/ 2524 h 463962"/>
                <a:gd name="connsiteX6" fmla="*/ 2572 w 51149"/>
                <a:gd name="connsiteY6" fmla="*/ 905 h 463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49" h="463962">
                  <a:moveTo>
                    <a:pt x="2572" y="952"/>
                  </a:moveTo>
                  <a:cubicBezTo>
                    <a:pt x="1619" y="619"/>
                    <a:pt x="667" y="333"/>
                    <a:pt x="0" y="0"/>
                  </a:cubicBezTo>
                  <a:lnTo>
                    <a:pt x="0" y="438388"/>
                  </a:lnTo>
                  <a:cubicBezTo>
                    <a:pt x="0" y="452438"/>
                    <a:pt x="11525" y="463963"/>
                    <a:pt x="25575" y="463963"/>
                  </a:cubicBezTo>
                  <a:cubicBezTo>
                    <a:pt x="39624" y="463963"/>
                    <a:pt x="51149" y="452438"/>
                    <a:pt x="51149" y="438388"/>
                  </a:cubicBezTo>
                  <a:lnTo>
                    <a:pt x="51149" y="2524"/>
                  </a:lnTo>
                  <a:cubicBezTo>
                    <a:pt x="35814" y="6668"/>
                    <a:pt x="18859" y="6382"/>
                    <a:pt x="2572" y="905"/>
                  </a:cubicBezTo>
                  <a:close/>
                </a:path>
              </a:pathLst>
            </a:custGeom>
            <a:solidFill>
              <a:schemeClr val="tx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2" name="Freeform: Shape 11">
              <a:extLst>
                <a:ext uri="{FF2B5EF4-FFF2-40B4-BE49-F238E27FC236}">
                  <a16:creationId xmlns:a16="http://schemas.microsoft.com/office/drawing/2014/main" id="{656A0310-7C1B-30A7-F5FD-E1C766F3B3ED}"/>
                </a:ext>
              </a:extLst>
            </p:cNvPr>
            <p:cNvSpPr/>
            <p:nvPr/>
          </p:nvSpPr>
          <p:spPr>
            <a:xfrm>
              <a:off x="1879798" y="2212807"/>
              <a:ext cx="609113" cy="860297"/>
            </a:xfrm>
            <a:custGeom>
              <a:avLst/>
              <a:gdLst>
                <a:gd name="connsiteX0" fmla="*/ 585349 w 609113"/>
                <a:gd name="connsiteY0" fmla="*/ 107918 h 860297"/>
                <a:gd name="connsiteX1" fmla="*/ 459238 w 609113"/>
                <a:gd name="connsiteY1" fmla="*/ 24622 h 860297"/>
                <a:gd name="connsiteX2" fmla="*/ 377323 w 609113"/>
                <a:gd name="connsiteY2" fmla="*/ 0 h 860297"/>
                <a:gd name="connsiteX3" fmla="*/ 255831 w 609113"/>
                <a:gd name="connsiteY3" fmla="*/ 0 h 860297"/>
                <a:gd name="connsiteX4" fmla="*/ 143055 w 609113"/>
                <a:gd name="connsiteY4" fmla="*/ 51816 h 860297"/>
                <a:gd name="connsiteX5" fmla="*/ 55140 w 609113"/>
                <a:gd name="connsiteY5" fmla="*/ 154210 h 860297"/>
                <a:gd name="connsiteX6" fmla="*/ 42233 w 609113"/>
                <a:gd name="connsiteY6" fmla="*/ 180403 h 860297"/>
                <a:gd name="connsiteX7" fmla="*/ 3086 w 609113"/>
                <a:gd name="connsiteY7" fmla="*/ 296561 h 860297"/>
                <a:gd name="connsiteX8" fmla="*/ 26803 w 609113"/>
                <a:gd name="connsiteY8" fmla="*/ 362903 h 860297"/>
                <a:gd name="connsiteX9" fmla="*/ 52044 w 609113"/>
                <a:gd name="connsiteY9" fmla="*/ 369332 h 860297"/>
                <a:gd name="connsiteX10" fmla="*/ 102050 w 609113"/>
                <a:gd name="connsiteY10" fmla="*/ 333423 h 860297"/>
                <a:gd name="connsiteX11" fmla="*/ 141912 w 609113"/>
                <a:gd name="connsiteY11" fmla="*/ 215217 h 860297"/>
                <a:gd name="connsiteX12" fmla="*/ 197872 w 609113"/>
                <a:gd name="connsiteY12" fmla="*/ 150066 h 860297"/>
                <a:gd name="connsiteX13" fmla="*/ 197872 w 609113"/>
                <a:gd name="connsiteY13" fmla="*/ 197215 h 860297"/>
                <a:gd name="connsiteX14" fmla="*/ 190919 w 609113"/>
                <a:gd name="connsiteY14" fmla="*/ 252508 h 860297"/>
                <a:gd name="connsiteX15" fmla="*/ 111337 w 609113"/>
                <a:gd name="connsiteY15" fmla="*/ 564690 h 860297"/>
                <a:gd name="connsiteX16" fmla="*/ 119957 w 609113"/>
                <a:gd name="connsiteY16" fmla="*/ 605980 h 860297"/>
                <a:gd name="connsiteX17" fmla="*/ 157819 w 609113"/>
                <a:gd name="connsiteY17" fmla="*/ 624507 h 860297"/>
                <a:gd name="connsiteX18" fmla="*/ 173297 w 609113"/>
                <a:gd name="connsiteY18" fmla="*/ 624507 h 860297"/>
                <a:gd name="connsiteX19" fmla="*/ 158486 w 609113"/>
                <a:gd name="connsiteY19" fmla="*/ 797100 h 860297"/>
                <a:gd name="connsiteX20" fmla="*/ 211969 w 609113"/>
                <a:gd name="connsiteY20" fmla="*/ 860155 h 860297"/>
                <a:gd name="connsiteX21" fmla="*/ 215874 w 609113"/>
                <a:gd name="connsiteY21" fmla="*/ 860298 h 860297"/>
                <a:gd name="connsiteX22" fmla="*/ 273167 w 609113"/>
                <a:gd name="connsiteY22" fmla="*/ 807625 h 860297"/>
                <a:gd name="connsiteX23" fmla="*/ 288883 w 609113"/>
                <a:gd name="connsiteY23" fmla="*/ 624507 h 860297"/>
                <a:gd name="connsiteX24" fmla="*/ 329174 w 609113"/>
                <a:gd name="connsiteY24" fmla="*/ 624507 h 860297"/>
                <a:gd name="connsiteX25" fmla="*/ 344890 w 609113"/>
                <a:gd name="connsiteY25" fmla="*/ 807625 h 860297"/>
                <a:gd name="connsiteX26" fmla="*/ 416709 w 609113"/>
                <a:gd name="connsiteY26" fmla="*/ 858488 h 860297"/>
                <a:gd name="connsiteX27" fmla="*/ 459381 w 609113"/>
                <a:gd name="connsiteY27" fmla="*/ 795195 h 860297"/>
                <a:gd name="connsiteX28" fmla="*/ 444712 w 609113"/>
                <a:gd name="connsiteY28" fmla="*/ 624507 h 860297"/>
                <a:gd name="connsiteX29" fmla="*/ 460190 w 609113"/>
                <a:gd name="connsiteY29" fmla="*/ 624507 h 860297"/>
                <a:gd name="connsiteX30" fmla="*/ 498052 w 609113"/>
                <a:gd name="connsiteY30" fmla="*/ 605980 h 860297"/>
                <a:gd name="connsiteX31" fmla="*/ 506672 w 609113"/>
                <a:gd name="connsiteY31" fmla="*/ 564690 h 860297"/>
                <a:gd name="connsiteX32" fmla="*/ 449284 w 609113"/>
                <a:gd name="connsiteY32" fmla="*/ 339471 h 860297"/>
                <a:gd name="connsiteX33" fmla="*/ 483574 w 609113"/>
                <a:gd name="connsiteY33" fmla="*/ 354378 h 860297"/>
                <a:gd name="connsiteX34" fmla="*/ 536533 w 609113"/>
                <a:gd name="connsiteY34" fmla="*/ 319373 h 860297"/>
                <a:gd name="connsiteX35" fmla="*/ 604161 w 609113"/>
                <a:gd name="connsiteY35" fmla="*/ 174260 h 860297"/>
                <a:gd name="connsiteX36" fmla="*/ 585444 w 609113"/>
                <a:gd name="connsiteY36" fmla="*/ 107966 h 860297"/>
                <a:gd name="connsiteX37" fmla="*/ 438426 w 609113"/>
                <a:gd name="connsiteY37" fmla="*/ 279844 h 860297"/>
                <a:gd name="connsiteX38" fmla="*/ 435854 w 609113"/>
                <a:gd name="connsiteY38" fmla="*/ 287179 h 860297"/>
                <a:gd name="connsiteX39" fmla="*/ 426996 w 609113"/>
                <a:gd name="connsiteY39" fmla="*/ 252460 h 860297"/>
                <a:gd name="connsiteX40" fmla="*/ 420042 w 609113"/>
                <a:gd name="connsiteY40" fmla="*/ 197167 h 860297"/>
                <a:gd name="connsiteX41" fmla="*/ 420042 w 609113"/>
                <a:gd name="connsiteY41" fmla="*/ 125206 h 860297"/>
                <a:gd name="connsiteX42" fmla="*/ 489194 w 609113"/>
                <a:gd name="connsiteY42" fmla="*/ 170878 h 860297"/>
                <a:gd name="connsiteX43" fmla="*/ 438426 w 609113"/>
                <a:gd name="connsiteY43" fmla="*/ 279844 h 86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9113" h="860297">
                  <a:moveTo>
                    <a:pt x="585349" y="107918"/>
                  </a:moveTo>
                  <a:lnTo>
                    <a:pt x="459238" y="24622"/>
                  </a:lnTo>
                  <a:cubicBezTo>
                    <a:pt x="434949" y="8572"/>
                    <a:pt x="406469" y="0"/>
                    <a:pt x="377323" y="0"/>
                  </a:cubicBezTo>
                  <a:lnTo>
                    <a:pt x="255831" y="0"/>
                  </a:lnTo>
                  <a:cubicBezTo>
                    <a:pt x="212493" y="0"/>
                    <a:pt x="171297" y="18907"/>
                    <a:pt x="143055" y="51816"/>
                  </a:cubicBezTo>
                  <a:lnTo>
                    <a:pt x="55140" y="154210"/>
                  </a:lnTo>
                  <a:cubicBezTo>
                    <a:pt x="50711" y="159353"/>
                    <a:pt x="47329" y="165306"/>
                    <a:pt x="42233" y="180403"/>
                  </a:cubicBezTo>
                  <a:lnTo>
                    <a:pt x="3086" y="296561"/>
                  </a:lnTo>
                  <a:cubicBezTo>
                    <a:pt x="-5296" y="321469"/>
                    <a:pt x="3657" y="350377"/>
                    <a:pt x="26803" y="362903"/>
                  </a:cubicBezTo>
                  <a:cubicBezTo>
                    <a:pt x="34994" y="367332"/>
                    <a:pt x="43662" y="369332"/>
                    <a:pt x="52044" y="369332"/>
                  </a:cubicBezTo>
                  <a:cubicBezTo>
                    <a:pt x="74094" y="369332"/>
                    <a:pt x="94621" y="355425"/>
                    <a:pt x="102050" y="333423"/>
                  </a:cubicBezTo>
                  <a:lnTo>
                    <a:pt x="141912" y="215217"/>
                  </a:lnTo>
                  <a:lnTo>
                    <a:pt x="197872" y="150066"/>
                  </a:lnTo>
                  <a:lnTo>
                    <a:pt x="197872" y="197215"/>
                  </a:lnTo>
                  <a:cubicBezTo>
                    <a:pt x="197872" y="215884"/>
                    <a:pt x="195538" y="234458"/>
                    <a:pt x="190919" y="252508"/>
                  </a:cubicBezTo>
                  <a:lnTo>
                    <a:pt x="111337" y="564690"/>
                  </a:lnTo>
                  <a:cubicBezTo>
                    <a:pt x="107670" y="579025"/>
                    <a:pt x="110861" y="594265"/>
                    <a:pt x="119957" y="605980"/>
                  </a:cubicBezTo>
                  <a:cubicBezTo>
                    <a:pt x="129054" y="617696"/>
                    <a:pt x="143008" y="624507"/>
                    <a:pt x="157819" y="624507"/>
                  </a:cubicBezTo>
                  <a:lnTo>
                    <a:pt x="173297" y="624507"/>
                  </a:lnTo>
                  <a:lnTo>
                    <a:pt x="158486" y="797100"/>
                  </a:lnTo>
                  <a:cubicBezTo>
                    <a:pt x="155724" y="829199"/>
                    <a:pt x="179774" y="858012"/>
                    <a:pt x="211969" y="860155"/>
                  </a:cubicBezTo>
                  <a:cubicBezTo>
                    <a:pt x="213302" y="860250"/>
                    <a:pt x="214588" y="860298"/>
                    <a:pt x="215874" y="860298"/>
                  </a:cubicBezTo>
                  <a:cubicBezTo>
                    <a:pt x="245449" y="860298"/>
                    <a:pt x="270595" y="837676"/>
                    <a:pt x="273167" y="807625"/>
                  </a:cubicBezTo>
                  <a:lnTo>
                    <a:pt x="288883" y="624507"/>
                  </a:lnTo>
                  <a:lnTo>
                    <a:pt x="329174" y="624507"/>
                  </a:lnTo>
                  <a:lnTo>
                    <a:pt x="344890" y="807625"/>
                  </a:lnTo>
                  <a:cubicBezTo>
                    <a:pt x="347891" y="842486"/>
                    <a:pt x="381180" y="867251"/>
                    <a:pt x="416709" y="858488"/>
                  </a:cubicBezTo>
                  <a:cubicBezTo>
                    <a:pt x="444474" y="851630"/>
                    <a:pt x="461810" y="823674"/>
                    <a:pt x="459381" y="795195"/>
                  </a:cubicBezTo>
                  <a:lnTo>
                    <a:pt x="444712" y="624507"/>
                  </a:lnTo>
                  <a:lnTo>
                    <a:pt x="460190" y="624507"/>
                  </a:lnTo>
                  <a:cubicBezTo>
                    <a:pt x="475002" y="624507"/>
                    <a:pt x="488956" y="617649"/>
                    <a:pt x="498052" y="605980"/>
                  </a:cubicBezTo>
                  <a:cubicBezTo>
                    <a:pt x="507149" y="594312"/>
                    <a:pt x="510339" y="579025"/>
                    <a:pt x="506672" y="564690"/>
                  </a:cubicBezTo>
                  <a:lnTo>
                    <a:pt x="449284" y="339471"/>
                  </a:lnTo>
                  <a:cubicBezTo>
                    <a:pt x="457666" y="347805"/>
                    <a:pt x="468477" y="354092"/>
                    <a:pt x="483574" y="354378"/>
                  </a:cubicBezTo>
                  <a:cubicBezTo>
                    <a:pt x="506387" y="354854"/>
                    <a:pt x="526865" y="340042"/>
                    <a:pt x="536533" y="319373"/>
                  </a:cubicBezTo>
                  <a:lnTo>
                    <a:pt x="604161" y="174260"/>
                  </a:lnTo>
                  <a:cubicBezTo>
                    <a:pt x="615210" y="150543"/>
                    <a:pt x="607256" y="122349"/>
                    <a:pt x="585444" y="107966"/>
                  </a:cubicBezTo>
                  <a:close/>
                  <a:moveTo>
                    <a:pt x="438426" y="279844"/>
                  </a:moveTo>
                  <a:cubicBezTo>
                    <a:pt x="437330" y="282226"/>
                    <a:pt x="436616" y="284702"/>
                    <a:pt x="435854" y="287179"/>
                  </a:cubicBezTo>
                  <a:lnTo>
                    <a:pt x="426996" y="252460"/>
                  </a:lnTo>
                  <a:cubicBezTo>
                    <a:pt x="422376" y="234410"/>
                    <a:pt x="420042" y="215837"/>
                    <a:pt x="420042" y="197167"/>
                  </a:cubicBezTo>
                  <a:lnTo>
                    <a:pt x="420042" y="125206"/>
                  </a:lnTo>
                  <a:lnTo>
                    <a:pt x="489194" y="170878"/>
                  </a:lnTo>
                  <a:lnTo>
                    <a:pt x="438426" y="279844"/>
                  </a:lnTo>
                  <a:close/>
                </a:path>
              </a:pathLst>
            </a:custGeom>
            <a:solidFill>
              <a:srgbClr val="203A7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3" name="Freeform: Shape 12">
              <a:extLst>
                <a:ext uri="{FF2B5EF4-FFF2-40B4-BE49-F238E27FC236}">
                  <a16:creationId xmlns:a16="http://schemas.microsoft.com/office/drawing/2014/main" id="{CB880D95-A275-4D9E-DE0C-3C0A7994EDA1}"/>
                </a:ext>
              </a:extLst>
            </p:cNvPr>
            <p:cNvSpPr/>
            <p:nvPr/>
          </p:nvSpPr>
          <p:spPr>
            <a:xfrm>
              <a:off x="2060810" y="1855906"/>
              <a:ext cx="255889" cy="321611"/>
            </a:xfrm>
            <a:custGeom>
              <a:avLst/>
              <a:gdLst>
                <a:gd name="connsiteX0" fmla="*/ 127921 w 255889"/>
                <a:gd name="connsiteY0" fmla="*/ 321612 h 321611"/>
                <a:gd name="connsiteX1" fmla="*/ 255889 w 255889"/>
                <a:gd name="connsiteY1" fmla="*/ 193643 h 321611"/>
                <a:gd name="connsiteX2" fmla="*/ 182070 w 255889"/>
                <a:gd name="connsiteY2" fmla="*/ 78057 h 321611"/>
                <a:gd name="connsiteX3" fmla="*/ 190309 w 255889"/>
                <a:gd name="connsiteY3" fmla="*/ 52435 h 321611"/>
                <a:gd name="connsiteX4" fmla="*/ 127921 w 255889"/>
                <a:gd name="connsiteY4" fmla="*/ 0 h 321611"/>
                <a:gd name="connsiteX5" fmla="*/ 65532 w 255889"/>
                <a:gd name="connsiteY5" fmla="*/ 52435 h 321611"/>
                <a:gd name="connsiteX6" fmla="*/ 73819 w 255889"/>
                <a:gd name="connsiteY6" fmla="*/ 78057 h 321611"/>
                <a:gd name="connsiteX7" fmla="*/ 0 w 255889"/>
                <a:gd name="connsiteY7" fmla="*/ 193643 h 321611"/>
                <a:gd name="connsiteX8" fmla="*/ 127968 w 255889"/>
                <a:gd name="connsiteY8" fmla="*/ 321612 h 321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889" h="321611">
                  <a:moveTo>
                    <a:pt x="127921" y="321612"/>
                  </a:moveTo>
                  <a:cubicBezTo>
                    <a:pt x="198596" y="321612"/>
                    <a:pt x="255889" y="264319"/>
                    <a:pt x="255889" y="193643"/>
                  </a:cubicBezTo>
                  <a:cubicBezTo>
                    <a:pt x="255889" y="142399"/>
                    <a:pt x="225552" y="98489"/>
                    <a:pt x="182070" y="78057"/>
                  </a:cubicBezTo>
                  <a:cubicBezTo>
                    <a:pt x="187166" y="70437"/>
                    <a:pt x="190309" y="61770"/>
                    <a:pt x="190309" y="52435"/>
                  </a:cubicBezTo>
                  <a:cubicBezTo>
                    <a:pt x="190309" y="23479"/>
                    <a:pt x="162354" y="0"/>
                    <a:pt x="127921" y="0"/>
                  </a:cubicBezTo>
                  <a:cubicBezTo>
                    <a:pt x="93488" y="0"/>
                    <a:pt x="65532" y="23479"/>
                    <a:pt x="65532" y="52435"/>
                  </a:cubicBezTo>
                  <a:cubicBezTo>
                    <a:pt x="65532" y="61817"/>
                    <a:pt x="68675" y="70437"/>
                    <a:pt x="73819" y="78057"/>
                  </a:cubicBezTo>
                  <a:cubicBezTo>
                    <a:pt x="30290" y="98489"/>
                    <a:pt x="0" y="142399"/>
                    <a:pt x="0" y="193643"/>
                  </a:cubicBezTo>
                  <a:cubicBezTo>
                    <a:pt x="0" y="264319"/>
                    <a:pt x="57293" y="321612"/>
                    <a:pt x="127968" y="321612"/>
                  </a:cubicBezTo>
                  <a:close/>
                </a:path>
              </a:pathLst>
            </a:custGeom>
            <a:solidFill>
              <a:srgbClr val="203A72"/>
            </a:solidFill>
            <a:ln w="4763"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cxnSp>
        <p:nvCxnSpPr>
          <p:cNvPr id="15" name="Straight Arrow Connector 14">
            <a:extLst>
              <a:ext uri="{FF2B5EF4-FFF2-40B4-BE49-F238E27FC236}">
                <a16:creationId xmlns:a16="http://schemas.microsoft.com/office/drawing/2014/main" id="{4E8E46F9-4A00-0133-7B51-23CAE483570C}"/>
              </a:ext>
              <a:ext uri="{C183D7F6-B498-43B3-948B-1728B52AA6E4}">
                <adec:decorative xmlns:adec="http://schemas.microsoft.com/office/drawing/2017/decorative" val="1"/>
              </a:ext>
            </a:extLst>
          </p:cNvPr>
          <p:cNvCxnSpPr>
            <a:cxnSpLocks/>
          </p:cNvCxnSpPr>
          <p:nvPr/>
        </p:nvCxnSpPr>
        <p:spPr>
          <a:xfrm>
            <a:off x="449943" y="1459019"/>
            <a:ext cx="5547096" cy="0"/>
          </a:xfrm>
          <a:prstGeom prst="straightConnector1">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2396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ECCE-CFDC-53BB-55B3-3439540C9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2DA7B-54FF-7A1B-40FA-977F0E543882}"/>
              </a:ext>
            </a:extLst>
          </p:cNvPr>
          <p:cNvSpPr>
            <a:spLocks noGrp="1"/>
          </p:cNvSpPr>
          <p:nvPr>
            <p:ph type="title"/>
          </p:nvPr>
        </p:nvSpPr>
        <p:spPr>
          <a:xfrm>
            <a:off x="377128" y="1302534"/>
            <a:ext cx="6008722" cy="903610"/>
          </a:xfrm>
        </p:spPr>
        <p:txBody>
          <a:bodyPr wrap="square" anchor="ctr">
            <a:normAutofit/>
          </a:bodyPr>
          <a:lstStyle/>
          <a:p>
            <a:r>
              <a:rPr lang="en-US" dirty="0"/>
              <a:t>We Need More Homes</a:t>
            </a:r>
          </a:p>
        </p:txBody>
      </p:sp>
      <p:pic>
        <p:nvPicPr>
          <p:cNvPr id="7" name="Picture Placeholder 6">
            <a:extLst>
              <a:ext uri="{FF2B5EF4-FFF2-40B4-BE49-F238E27FC236}">
                <a16:creationId xmlns:a16="http://schemas.microsoft.com/office/drawing/2014/main" id="{07EEBA85-0512-EC61-2B40-9CC9943ADF22}"/>
              </a:ext>
            </a:extLst>
          </p:cNvPr>
          <p:cNvPicPr>
            <a:picLocks noGrp="1" noChangeAspect="1"/>
          </p:cNvPicPr>
          <p:nvPr>
            <p:ph type="pic" sz="quarter" idx="13"/>
          </p:nvPr>
        </p:nvPicPr>
        <p:blipFill rotWithShape="1">
          <a:blip r:embed="rId3"/>
          <a:srcRect l="19647" t="616" r="12581" b="-161"/>
          <a:stretch>
            <a:fillRect/>
          </a:stretch>
        </p:blipFill>
        <p:spPr/>
      </p:pic>
      <p:sp>
        <p:nvSpPr>
          <p:cNvPr id="3" name="Content Placeholder 2">
            <a:extLst>
              <a:ext uri="{FF2B5EF4-FFF2-40B4-BE49-F238E27FC236}">
                <a16:creationId xmlns:a16="http://schemas.microsoft.com/office/drawing/2014/main" id="{6A675E6D-C990-EF66-58FA-AF28084A495C}"/>
              </a:ext>
            </a:extLst>
          </p:cNvPr>
          <p:cNvSpPr>
            <a:spLocks noGrp="1"/>
          </p:cNvSpPr>
          <p:nvPr>
            <p:ph idx="1"/>
          </p:nvPr>
        </p:nvSpPr>
        <p:spPr>
          <a:xfrm>
            <a:off x="518619" y="2242305"/>
            <a:ext cx="5722305" cy="4615695"/>
          </a:xfrm>
        </p:spPr>
        <p:txBody>
          <a:bodyPr wrap="square" anchor="t">
            <a:noAutofit/>
          </a:bodyPr>
          <a:lstStyle/>
          <a:p>
            <a:r>
              <a:rPr lang="en-US" sz="2400" dirty="0">
                <a:latin typeface="Arial"/>
                <a:cs typeface="Arial"/>
              </a:rPr>
              <a:t>But land costs, building materials, and labor costs make it expensive to build new homes. Finding places to build them is hard, too.</a:t>
            </a:r>
          </a:p>
          <a:p>
            <a:r>
              <a:rPr lang="en-US" sz="2400" b="1" dirty="0">
                <a:latin typeface="Arial"/>
                <a:cs typeface="Arial"/>
              </a:rPr>
              <a:t>Working together we can make it easier to create more homes—including more types of homes in the right places—at prices and rents people can afford.</a:t>
            </a:r>
          </a:p>
          <a:p>
            <a:pPr marL="236538" indent="0">
              <a:buNone/>
            </a:pPr>
            <a:r>
              <a:rPr lang="en-US" sz="2400" dirty="0">
                <a:latin typeface="Arial"/>
                <a:cs typeface="Arial"/>
              </a:rPr>
              <a:t>People like young families, seniors, recent graduates, people with disabilities… all of us! </a:t>
            </a:r>
            <a:endParaRPr lang="en-US" sz="2400" dirty="0"/>
          </a:p>
        </p:txBody>
      </p:sp>
      <p:cxnSp>
        <p:nvCxnSpPr>
          <p:cNvPr id="18" name="Straight Arrow Connector 17">
            <a:extLst>
              <a:ext uri="{FF2B5EF4-FFF2-40B4-BE49-F238E27FC236}">
                <a16:creationId xmlns:a16="http://schemas.microsoft.com/office/drawing/2014/main" id="{D1B599ED-B957-FA2D-5804-BBAAD1E6154E}"/>
              </a:ext>
              <a:ext uri="{C183D7F6-B498-43B3-948B-1728B52AA6E4}">
                <adec:decorative xmlns:adec="http://schemas.microsoft.com/office/drawing/2017/decorative" val="1"/>
              </a:ext>
            </a:extLst>
          </p:cNvPr>
          <p:cNvCxnSpPr>
            <a:cxnSpLocks/>
          </p:cNvCxnSpPr>
          <p:nvPr/>
        </p:nvCxnSpPr>
        <p:spPr>
          <a:xfrm>
            <a:off x="2213428" y="1278247"/>
            <a:ext cx="3882572" cy="0"/>
          </a:xfrm>
          <a:prstGeom prst="straightConnector1">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9" name="Group 18" descr="An icon of three houses. One is fully visible in the center while the other are half hidden by the house in the center.">
            <a:extLst>
              <a:ext uri="{FF2B5EF4-FFF2-40B4-BE49-F238E27FC236}">
                <a16:creationId xmlns:a16="http://schemas.microsoft.com/office/drawing/2014/main" id="{3C1CC033-92EC-F369-AC55-6A1BFDD0FFD3}"/>
              </a:ext>
            </a:extLst>
          </p:cNvPr>
          <p:cNvGrpSpPr/>
          <p:nvPr/>
        </p:nvGrpSpPr>
        <p:grpSpPr>
          <a:xfrm>
            <a:off x="453041" y="373747"/>
            <a:ext cx="1889166" cy="928787"/>
            <a:chOff x="3704241" y="3537861"/>
            <a:chExt cx="1889166" cy="928787"/>
          </a:xfrm>
        </p:grpSpPr>
        <p:sp>
          <p:nvSpPr>
            <p:cNvPr id="20" name="Freeform: Shape 19">
              <a:extLst>
                <a:ext uri="{FF2B5EF4-FFF2-40B4-BE49-F238E27FC236}">
                  <a16:creationId xmlns:a16="http://schemas.microsoft.com/office/drawing/2014/main" id="{B4B09DFF-7368-A34C-9BA6-E7CFEAA204C2}"/>
                </a:ext>
              </a:extLst>
            </p:cNvPr>
            <p:cNvSpPr/>
            <p:nvPr/>
          </p:nvSpPr>
          <p:spPr>
            <a:xfrm flipH="1">
              <a:off x="4995095" y="3618616"/>
              <a:ext cx="532663" cy="638051"/>
            </a:xfrm>
            <a:custGeom>
              <a:avLst/>
              <a:gdLst>
                <a:gd name="connsiteX0" fmla="*/ 34488 w 532663"/>
                <a:gd name="connsiteY0" fmla="*/ 365190 h 638051"/>
                <a:gd name="connsiteX1" fmla="*/ 116836 w 532663"/>
                <a:gd name="connsiteY1" fmla="*/ 365190 h 638051"/>
                <a:gd name="connsiteX2" fmla="*/ 116836 w 532663"/>
                <a:gd name="connsiteY2" fmla="*/ 638052 h 638051"/>
                <a:gd name="connsiteX3" fmla="*/ 510552 w 532663"/>
                <a:gd name="connsiteY3" fmla="*/ 565942 h 638051"/>
                <a:gd name="connsiteX4" fmla="*/ 510552 w 532663"/>
                <a:gd name="connsiteY4" fmla="*/ 358219 h 638051"/>
                <a:gd name="connsiteX5" fmla="*/ 501947 w 532663"/>
                <a:gd name="connsiteY5" fmla="*/ 358219 h 638051"/>
                <a:gd name="connsiteX6" fmla="*/ 417147 w 532663"/>
                <a:gd name="connsiteY6" fmla="*/ 314376 h 638051"/>
                <a:gd name="connsiteX7" fmla="*/ 394599 w 532663"/>
                <a:gd name="connsiteY7" fmla="*/ 231210 h 638051"/>
                <a:gd name="connsiteX8" fmla="*/ 437625 w 532663"/>
                <a:gd name="connsiteY8" fmla="*/ 156650 h 638051"/>
                <a:gd name="connsiteX9" fmla="*/ 532664 w 532663"/>
                <a:gd name="connsiteY9" fmla="*/ 83288 h 638051"/>
                <a:gd name="connsiteX10" fmla="*/ 435175 w 532663"/>
                <a:gd name="connsiteY10" fmla="*/ 8292 h 638051"/>
                <a:gd name="connsiteX11" fmla="*/ 387628 w 532663"/>
                <a:gd name="connsiteY11" fmla="*/ 8292 h 638051"/>
                <a:gd name="connsiteX12" fmla="*/ 15208 w 532663"/>
                <a:gd name="connsiteY12" fmla="*/ 295967 h 638051"/>
                <a:gd name="connsiteX13" fmla="*/ 448 w 532663"/>
                <a:gd name="connsiteY13" fmla="*/ 321783 h 638051"/>
                <a:gd name="connsiteX14" fmla="*/ 8236 w 532663"/>
                <a:gd name="connsiteY14" fmla="*/ 350485 h 638051"/>
                <a:gd name="connsiteX15" fmla="*/ 34433 w 532663"/>
                <a:gd name="connsiteY15" fmla="*/ 365245 h 63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2663" h="638051">
                  <a:moveTo>
                    <a:pt x="34488" y="365190"/>
                  </a:moveTo>
                  <a:lnTo>
                    <a:pt x="116836" y="365190"/>
                  </a:lnTo>
                  <a:lnTo>
                    <a:pt x="116836" y="638052"/>
                  </a:lnTo>
                  <a:cubicBezTo>
                    <a:pt x="236874" y="605700"/>
                    <a:pt x="369601" y="581519"/>
                    <a:pt x="510552" y="565942"/>
                  </a:cubicBezTo>
                  <a:lnTo>
                    <a:pt x="510552" y="358219"/>
                  </a:lnTo>
                  <a:lnTo>
                    <a:pt x="501947" y="358219"/>
                  </a:lnTo>
                  <a:cubicBezTo>
                    <a:pt x="470794" y="358219"/>
                    <a:pt x="437625" y="341009"/>
                    <a:pt x="417147" y="314376"/>
                  </a:cubicBezTo>
                  <a:cubicBezTo>
                    <a:pt x="398739" y="290630"/>
                    <a:pt x="390950" y="261111"/>
                    <a:pt x="394599" y="231210"/>
                  </a:cubicBezTo>
                  <a:cubicBezTo>
                    <a:pt x="398303" y="201691"/>
                    <a:pt x="413879" y="175059"/>
                    <a:pt x="437625" y="156650"/>
                  </a:cubicBezTo>
                  <a:lnTo>
                    <a:pt x="532664" y="83288"/>
                  </a:lnTo>
                  <a:lnTo>
                    <a:pt x="435175" y="8292"/>
                  </a:lnTo>
                  <a:cubicBezTo>
                    <a:pt x="421232" y="-2764"/>
                    <a:pt x="401571" y="-2764"/>
                    <a:pt x="387628" y="8292"/>
                  </a:cubicBezTo>
                  <a:lnTo>
                    <a:pt x="15208" y="295967"/>
                  </a:lnTo>
                  <a:cubicBezTo>
                    <a:pt x="7038" y="302122"/>
                    <a:pt x="1701" y="311544"/>
                    <a:pt x="448" y="321783"/>
                  </a:cubicBezTo>
                  <a:cubicBezTo>
                    <a:pt x="-1186" y="332022"/>
                    <a:pt x="1701" y="342261"/>
                    <a:pt x="8236" y="350485"/>
                  </a:cubicBezTo>
                  <a:cubicBezTo>
                    <a:pt x="14772" y="359090"/>
                    <a:pt x="27081" y="365245"/>
                    <a:pt x="34433" y="365245"/>
                  </a:cubicBezTo>
                  <a:close/>
                </a:path>
              </a:pathLst>
            </a:custGeom>
            <a:solidFill>
              <a:srgbClr val="203A72"/>
            </a:solidFill>
            <a:ln w="543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21" name="Freeform: Shape 20">
              <a:extLst>
                <a:ext uri="{FF2B5EF4-FFF2-40B4-BE49-F238E27FC236}">
                  <a16:creationId xmlns:a16="http://schemas.microsoft.com/office/drawing/2014/main" id="{C9E3B783-1EE4-9FFC-A2FB-29B157CD95B1}"/>
                </a:ext>
              </a:extLst>
            </p:cNvPr>
            <p:cNvSpPr/>
            <p:nvPr/>
          </p:nvSpPr>
          <p:spPr>
            <a:xfrm flipH="1">
              <a:off x="3769820" y="3618670"/>
              <a:ext cx="522588" cy="637997"/>
            </a:xfrm>
            <a:custGeom>
              <a:avLst/>
              <a:gdLst>
                <a:gd name="connsiteX0" fmla="*/ 105223 w 522588"/>
                <a:gd name="connsiteY0" fmla="*/ 314322 h 637997"/>
                <a:gd name="connsiteX1" fmla="*/ 16720 w 522588"/>
                <a:gd name="connsiteY1" fmla="*/ 358165 h 637997"/>
                <a:gd name="connsiteX2" fmla="*/ 11819 w 522588"/>
                <a:gd name="connsiteY2" fmla="*/ 358165 h 637997"/>
                <a:gd name="connsiteX3" fmla="*/ 11819 w 522588"/>
                <a:gd name="connsiteY3" fmla="*/ 565888 h 637997"/>
                <a:gd name="connsiteX4" fmla="*/ 405534 w 522588"/>
                <a:gd name="connsiteY4" fmla="*/ 637997 h 637997"/>
                <a:gd name="connsiteX5" fmla="*/ 405534 w 522588"/>
                <a:gd name="connsiteY5" fmla="*/ 365136 h 637997"/>
                <a:gd name="connsiteX6" fmla="*/ 484179 w 522588"/>
                <a:gd name="connsiteY6" fmla="*/ 365136 h 637997"/>
                <a:gd name="connsiteX7" fmla="*/ 514515 w 522588"/>
                <a:gd name="connsiteY7" fmla="*/ 350376 h 637997"/>
                <a:gd name="connsiteX8" fmla="*/ 507544 w 522588"/>
                <a:gd name="connsiteY8" fmla="*/ 295913 h 637997"/>
                <a:gd name="connsiteX9" fmla="*/ 393661 w 522588"/>
                <a:gd name="connsiteY9" fmla="*/ 207846 h 637997"/>
                <a:gd name="connsiteX10" fmla="*/ 393661 w 522588"/>
                <a:gd name="connsiteY10" fmla="*/ 61176 h 637997"/>
                <a:gd name="connsiteX11" fmla="*/ 373183 w 522588"/>
                <a:gd name="connsiteY11" fmla="*/ 41079 h 637997"/>
                <a:gd name="connsiteX12" fmla="*/ 335930 w 522588"/>
                <a:gd name="connsiteY12" fmla="*/ 41079 h 637997"/>
                <a:gd name="connsiteX13" fmla="*/ 315452 w 522588"/>
                <a:gd name="connsiteY13" fmla="*/ 61176 h 637997"/>
                <a:gd name="connsiteX14" fmla="*/ 315452 w 522588"/>
                <a:gd name="connsiteY14" fmla="*/ 147609 h 637997"/>
                <a:gd name="connsiteX15" fmla="*/ 134797 w 522588"/>
                <a:gd name="connsiteY15" fmla="*/ 8292 h 637997"/>
                <a:gd name="connsiteX16" fmla="*/ 87250 w 522588"/>
                <a:gd name="connsiteY16" fmla="*/ 8292 h 637997"/>
                <a:gd name="connsiteX17" fmla="*/ 0 w 522588"/>
                <a:gd name="connsiteY17" fmla="*/ 75500 h 637997"/>
                <a:gd name="connsiteX18" fmla="*/ 0 w 522588"/>
                <a:gd name="connsiteY18" fmla="*/ 90641 h 637997"/>
                <a:gd name="connsiteX19" fmla="*/ 85235 w 522588"/>
                <a:gd name="connsiteY19" fmla="*/ 156596 h 637997"/>
                <a:gd name="connsiteX20" fmla="*/ 105332 w 522588"/>
                <a:gd name="connsiteY20" fmla="*/ 314322 h 63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2588" h="637997">
                  <a:moveTo>
                    <a:pt x="105223" y="314322"/>
                  </a:moveTo>
                  <a:cubicBezTo>
                    <a:pt x="84745" y="341390"/>
                    <a:pt x="53211" y="357348"/>
                    <a:pt x="16720" y="358165"/>
                  </a:cubicBezTo>
                  <a:lnTo>
                    <a:pt x="11819" y="358165"/>
                  </a:lnTo>
                  <a:lnTo>
                    <a:pt x="11819" y="565888"/>
                  </a:lnTo>
                  <a:cubicBezTo>
                    <a:pt x="152770" y="581464"/>
                    <a:pt x="285497" y="605646"/>
                    <a:pt x="405534" y="637997"/>
                  </a:cubicBezTo>
                  <a:lnTo>
                    <a:pt x="405534" y="365136"/>
                  </a:lnTo>
                  <a:lnTo>
                    <a:pt x="484179" y="365136"/>
                  </a:lnTo>
                  <a:cubicBezTo>
                    <a:pt x="495671" y="364700"/>
                    <a:pt x="507108" y="359798"/>
                    <a:pt x="514515" y="350376"/>
                  </a:cubicBezTo>
                  <a:cubicBezTo>
                    <a:pt x="527641" y="333166"/>
                    <a:pt x="524373" y="308984"/>
                    <a:pt x="507544" y="295913"/>
                  </a:cubicBezTo>
                  <a:lnTo>
                    <a:pt x="393661" y="207846"/>
                  </a:lnTo>
                  <a:lnTo>
                    <a:pt x="393661" y="61176"/>
                  </a:lnTo>
                  <a:cubicBezTo>
                    <a:pt x="393661" y="50120"/>
                    <a:pt x="384239" y="41079"/>
                    <a:pt x="373183" y="41079"/>
                  </a:cubicBezTo>
                  <a:lnTo>
                    <a:pt x="335930" y="41079"/>
                  </a:lnTo>
                  <a:cubicBezTo>
                    <a:pt x="324874" y="41079"/>
                    <a:pt x="315452" y="50065"/>
                    <a:pt x="315452" y="61176"/>
                  </a:cubicBezTo>
                  <a:lnTo>
                    <a:pt x="315452" y="147609"/>
                  </a:lnTo>
                  <a:lnTo>
                    <a:pt x="134797" y="8292"/>
                  </a:lnTo>
                  <a:cubicBezTo>
                    <a:pt x="120854" y="-2764"/>
                    <a:pt x="101193" y="-2764"/>
                    <a:pt x="87250" y="8292"/>
                  </a:cubicBezTo>
                  <a:lnTo>
                    <a:pt x="0" y="75500"/>
                  </a:lnTo>
                  <a:lnTo>
                    <a:pt x="0" y="90641"/>
                  </a:lnTo>
                  <a:lnTo>
                    <a:pt x="85235" y="156596"/>
                  </a:lnTo>
                  <a:cubicBezTo>
                    <a:pt x="134415" y="194284"/>
                    <a:pt x="143402" y="265141"/>
                    <a:pt x="105332" y="314322"/>
                  </a:cubicBezTo>
                  <a:close/>
                </a:path>
              </a:pathLst>
            </a:custGeom>
            <a:solidFill>
              <a:srgbClr val="203A72"/>
            </a:solidFill>
            <a:ln w="543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22" name="Freeform: Shape 21">
              <a:extLst>
                <a:ext uri="{FF2B5EF4-FFF2-40B4-BE49-F238E27FC236}">
                  <a16:creationId xmlns:a16="http://schemas.microsoft.com/office/drawing/2014/main" id="{5C97C72B-1710-EF3B-30A2-722674E857A4}"/>
                </a:ext>
              </a:extLst>
            </p:cNvPr>
            <p:cNvSpPr/>
            <p:nvPr/>
          </p:nvSpPr>
          <p:spPr>
            <a:xfrm flipH="1">
              <a:off x="4237278" y="3537861"/>
              <a:ext cx="823021" cy="639345"/>
            </a:xfrm>
            <a:custGeom>
              <a:avLst/>
              <a:gdLst>
                <a:gd name="connsiteX0" fmla="*/ 448 w 823021"/>
                <a:gd name="connsiteY0" fmla="*/ 321388 h 639345"/>
                <a:gd name="connsiteX1" fmla="*/ 8236 w 823021"/>
                <a:gd name="connsiteY1" fmla="*/ 350472 h 639345"/>
                <a:gd name="connsiteX2" fmla="*/ 34433 w 823021"/>
                <a:gd name="connsiteY2" fmla="*/ 365231 h 639345"/>
                <a:gd name="connsiteX3" fmla="*/ 116782 w 823021"/>
                <a:gd name="connsiteY3" fmla="*/ 365231 h 639345"/>
                <a:gd name="connsiteX4" fmla="*/ 116782 w 823021"/>
                <a:gd name="connsiteY4" fmla="*/ 639345 h 639345"/>
                <a:gd name="connsiteX5" fmla="*/ 411374 w 823021"/>
                <a:gd name="connsiteY5" fmla="*/ 627036 h 639345"/>
                <a:gd name="connsiteX6" fmla="*/ 705966 w 823021"/>
                <a:gd name="connsiteY6" fmla="*/ 639345 h 639345"/>
                <a:gd name="connsiteX7" fmla="*/ 705966 w 823021"/>
                <a:gd name="connsiteY7" fmla="*/ 365231 h 639345"/>
                <a:gd name="connsiteX8" fmla="*/ 784611 w 823021"/>
                <a:gd name="connsiteY8" fmla="*/ 365231 h 639345"/>
                <a:gd name="connsiteX9" fmla="*/ 814948 w 823021"/>
                <a:gd name="connsiteY9" fmla="*/ 350472 h 639345"/>
                <a:gd name="connsiteX10" fmla="*/ 807976 w 823021"/>
                <a:gd name="connsiteY10" fmla="*/ 295573 h 639345"/>
                <a:gd name="connsiteX11" fmla="*/ 694093 w 823021"/>
                <a:gd name="connsiteY11" fmla="*/ 207887 h 639345"/>
                <a:gd name="connsiteX12" fmla="*/ 694093 w 823021"/>
                <a:gd name="connsiteY12" fmla="*/ 61271 h 639345"/>
                <a:gd name="connsiteX13" fmla="*/ 673615 w 823021"/>
                <a:gd name="connsiteY13" fmla="*/ 40793 h 639345"/>
                <a:gd name="connsiteX14" fmla="*/ 636308 w 823021"/>
                <a:gd name="connsiteY14" fmla="*/ 40793 h 639345"/>
                <a:gd name="connsiteX15" fmla="*/ 616211 w 823021"/>
                <a:gd name="connsiteY15" fmla="*/ 61271 h 639345"/>
                <a:gd name="connsiteX16" fmla="*/ 616211 w 823021"/>
                <a:gd name="connsiteY16" fmla="*/ 147705 h 639345"/>
                <a:gd name="connsiteX17" fmla="*/ 435175 w 823021"/>
                <a:gd name="connsiteY17" fmla="*/ 8006 h 639345"/>
                <a:gd name="connsiteX18" fmla="*/ 387628 w 823021"/>
                <a:gd name="connsiteY18" fmla="*/ 8006 h 639345"/>
                <a:gd name="connsiteX19" fmla="*/ 15208 w 823021"/>
                <a:gd name="connsiteY19" fmla="*/ 295627 h 639345"/>
                <a:gd name="connsiteX20" fmla="*/ 448 w 823021"/>
                <a:gd name="connsiteY20" fmla="*/ 321443 h 63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23021" h="639345">
                  <a:moveTo>
                    <a:pt x="448" y="321388"/>
                  </a:moveTo>
                  <a:cubicBezTo>
                    <a:pt x="-1186" y="331627"/>
                    <a:pt x="1701" y="341866"/>
                    <a:pt x="8236" y="350472"/>
                  </a:cubicBezTo>
                  <a:cubicBezTo>
                    <a:pt x="14772" y="358641"/>
                    <a:pt x="26645" y="365231"/>
                    <a:pt x="34433" y="365231"/>
                  </a:cubicBezTo>
                  <a:lnTo>
                    <a:pt x="116782" y="365231"/>
                  </a:lnTo>
                  <a:lnTo>
                    <a:pt x="116782" y="639345"/>
                  </a:lnTo>
                  <a:cubicBezTo>
                    <a:pt x="212256" y="631176"/>
                    <a:pt x="310998" y="627036"/>
                    <a:pt x="411374" y="627036"/>
                  </a:cubicBezTo>
                  <a:cubicBezTo>
                    <a:pt x="511750" y="627036"/>
                    <a:pt x="610492" y="631121"/>
                    <a:pt x="705966" y="639345"/>
                  </a:cubicBezTo>
                  <a:lnTo>
                    <a:pt x="705966" y="365231"/>
                  </a:lnTo>
                  <a:lnTo>
                    <a:pt x="784611" y="365231"/>
                  </a:lnTo>
                  <a:cubicBezTo>
                    <a:pt x="796103" y="364795"/>
                    <a:pt x="807541" y="359512"/>
                    <a:pt x="814948" y="350472"/>
                  </a:cubicBezTo>
                  <a:cubicBezTo>
                    <a:pt x="828073" y="333261"/>
                    <a:pt x="824805" y="308698"/>
                    <a:pt x="807976" y="295573"/>
                  </a:cubicBezTo>
                  <a:lnTo>
                    <a:pt x="694093" y="207887"/>
                  </a:lnTo>
                  <a:lnTo>
                    <a:pt x="694093" y="61271"/>
                  </a:lnTo>
                  <a:cubicBezTo>
                    <a:pt x="694093" y="50215"/>
                    <a:pt x="684671" y="40793"/>
                    <a:pt x="673615" y="40793"/>
                  </a:cubicBezTo>
                  <a:lnTo>
                    <a:pt x="636308" y="40793"/>
                  </a:lnTo>
                  <a:cubicBezTo>
                    <a:pt x="625252" y="40793"/>
                    <a:pt x="616211" y="50215"/>
                    <a:pt x="616211" y="61271"/>
                  </a:cubicBezTo>
                  <a:lnTo>
                    <a:pt x="616211" y="147705"/>
                  </a:lnTo>
                  <a:lnTo>
                    <a:pt x="435175" y="8006"/>
                  </a:lnTo>
                  <a:cubicBezTo>
                    <a:pt x="421232" y="-2669"/>
                    <a:pt x="401571" y="-2669"/>
                    <a:pt x="387628" y="8006"/>
                  </a:cubicBezTo>
                  <a:lnTo>
                    <a:pt x="15208" y="295627"/>
                  </a:lnTo>
                  <a:cubicBezTo>
                    <a:pt x="7038" y="302163"/>
                    <a:pt x="1701" y="311203"/>
                    <a:pt x="448" y="321443"/>
                  </a:cubicBezTo>
                  <a:close/>
                </a:path>
              </a:pathLst>
            </a:custGeom>
            <a:solidFill>
              <a:srgbClr val="203A72"/>
            </a:solidFill>
            <a:ln w="543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23" name="Freeform: Shape 22">
              <a:extLst>
                <a:ext uri="{FF2B5EF4-FFF2-40B4-BE49-F238E27FC236}">
                  <a16:creationId xmlns:a16="http://schemas.microsoft.com/office/drawing/2014/main" id="{4171FEA3-73DB-0A4A-AD51-5877B276229B}"/>
                </a:ext>
              </a:extLst>
            </p:cNvPr>
            <p:cNvSpPr/>
            <p:nvPr/>
          </p:nvSpPr>
          <p:spPr>
            <a:xfrm flipH="1">
              <a:off x="3704241" y="4238477"/>
              <a:ext cx="1889166" cy="228171"/>
            </a:xfrm>
            <a:custGeom>
              <a:avLst/>
              <a:gdLst>
                <a:gd name="connsiteX0" fmla="*/ 1860610 w 1889166"/>
                <a:gd name="connsiteY0" fmla="*/ 145145 h 228171"/>
                <a:gd name="connsiteX1" fmla="*/ 944591 w 1889166"/>
                <a:gd name="connsiteY1" fmla="*/ 0 h 228171"/>
                <a:gd name="connsiteX2" fmla="*/ 28572 w 1889166"/>
                <a:gd name="connsiteY2" fmla="*/ 145145 h 228171"/>
                <a:gd name="connsiteX3" fmla="*/ 55585 w 1889166"/>
                <a:gd name="connsiteY3" fmla="*/ 227766 h 228171"/>
                <a:gd name="connsiteX4" fmla="*/ 944591 w 1889166"/>
                <a:gd name="connsiteY4" fmla="*/ 180873 h 228171"/>
                <a:gd name="connsiteX5" fmla="*/ 1833596 w 1889166"/>
                <a:gd name="connsiteY5" fmla="*/ 227766 h 228171"/>
                <a:gd name="connsiteX6" fmla="*/ 1860610 w 1889166"/>
                <a:gd name="connsiteY6" fmla="*/ 145145 h 2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9166" h="228171">
                  <a:moveTo>
                    <a:pt x="1860610" y="145145"/>
                  </a:moveTo>
                  <a:cubicBezTo>
                    <a:pt x="1644336" y="56587"/>
                    <a:pt x="1314342" y="0"/>
                    <a:pt x="944591" y="0"/>
                  </a:cubicBezTo>
                  <a:cubicBezTo>
                    <a:pt x="574839" y="0"/>
                    <a:pt x="244846" y="56587"/>
                    <a:pt x="28572" y="145145"/>
                  </a:cubicBezTo>
                  <a:cubicBezTo>
                    <a:pt x="-22352" y="166004"/>
                    <a:pt x="-185" y="234029"/>
                    <a:pt x="55585" y="227766"/>
                  </a:cubicBezTo>
                  <a:cubicBezTo>
                    <a:pt x="323600" y="197756"/>
                    <a:pt x="625327" y="180873"/>
                    <a:pt x="944591" y="180873"/>
                  </a:cubicBezTo>
                  <a:cubicBezTo>
                    <a:pt x="1263855" y="180873"/>
                    <a:pt x="1565636" y="197756"/>
                    <a:pt x="1833596" y="227766"/>
                  </a:cubicBezTo>
                  <a:cubicBezTo>
                    <a:pt x="1889312" y="234029"/>
                    <a:pt x="1911533" y="166004"/>
                    <a:pt x="1860610" y="145145"/>
                  </a:cubicBezTo>
                  <a:close/>
                </a:path>
              </a:pathLst>
            </a:custGeom>
            <a:solidFill>
              <a:schemeClr val="tx2"/>
            </a:solidFill>
            <a:ln w="5435"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sp>
        <p:nvSpPr>
          <p:cNvPr id="4" name="Slide Number Placeholder 3">
            <a:extLst>
              <a:ext uri="{FF2B5EF4-FFF2-40B4-BE49-F238E27FC236}">
                <a16:creationId xmlns:a16="http://schemas.microsoft.com/office/drawing/2014/main" id="{E002DABE-EC04-C85D-164A-674B27C9BF51}"/>
              </a:ext>
            </a:extLst>
          </p:cNvPr>
          <p:cNvSpPr>
            <a:spLocks noGrp="1"/>
          </p:cNvSpPr>
          <p:nvPr>
            <p:ph type="sldNum" sz="quarter" idx="16"/>
          </p:nvPr>
        </p:nvSpPr>
        <p:spPr/>
        <p:txBody>
          <a:bodyPr anchor="b">
            <a:normAutofit/>
          </a:bodyPr>
          <a:lstStyle/>
          <a:p>
            <a:pPr>
              <a:spcAft>
                <a:spcPts val="600"/>
              </a:spcAft>
              <a:defRPr/>
            </a:pPr>
            <a:fld id="{05652D95-3249-4283-BA00-727613A0C412}" type="slidenum">
              <a:rPr lang="en-US" altLang="en-US" smtClean="0"/>
              <a:pPr>
                <a:spcAft>
                  <a:spcPts val="600"/>
                </a:spcAft>
                <a:defRPr/>
              </a:pPr>
              <a:t>6</a:t>
            </a:fld>
            <a:endParaRPr lang="en-US" altLang="en-US"/>
          </a:p>
        </p:txBody>
      </p:sp>
    </p:spTree>
    <p:extLst>
      <p:ext uri="{BB962C8B-B14F-4D97-AF65-F5344CB8AC3E}">
        <p14:creationId xmlns:p14="http://schemas.microsoft.com/office/powerpoint/2010/main" val="2039938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A4BCD-1552-9648-D795-02710B27D2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4A6F30-41AD-42D5-FCEB-8D934B645F82}"/>
              </a:ext>
            </a:extLst>
          </p:cNvPr>
          <p:cNvSpPr>
            <a:spLocks noGrp="1"/>
          </p:cNvSpPr>
          <p:nvPr>
            <p:ph type="title"/>
          </p:nvPr>
        </p:nvSpPr>
        <p:spPr>
          <a:xfrm>
            <a:off x="303213" y="1267864"/>
            <a:ext cx="11296650" cy="903610"/>
          </a:xfrm>
        </p:spPr>
        <p:txBody>
          <a:bodyPr wrap="square" anchor="ctr">
            <a:noAutofit/>
          </a:bodyPr>
          <a:lstStyle/>
          <a:p>
            <a:r>
              <a:rPr lang="en-US" sz="3800" dirty="0"/>
              <a:t>We Are Partnering in New Ways</a:t>
            </a:r>
          </a:p>
        </p:txBody>
      </p:sp>
      <p:sp>
        <p:nvSpPr>
          <p:cNvPr id="3" name="Content Placeholder 2">
            <a:extLst>
              <a:ext uri="{FF2B5EF4-FFF2-40B4-BE49-F238E27FC236}">
                <a16:creationId xmlns:a16="http://schemas.microsoft.com/office/drawing/2014/main" id="{5D75C2F2-EA5E-828D-9F86-65277C78D8AF}"/>
              </a:ext>
            </a:extLst>
          </p:cNvPr>
          <p:cNvSpPr>
            <a:spLocks noGrp="1"/>
          </p:cNvSpPr>
          <p:nvPr>
            <p:ph idx="1"/>
          </p:nvPr>
        </p:nvSpPr>
        <p:spPr/>
        <p:txBody>
          <a:bodyPr wrap="square" anchor="t">
            <a:normAutofit/>
          </a:bodyPr>
          <a:lstStyle/>
          <a:p>
            <a:r>
              <a:rPr lang="en-US" sz="2200" dirty="0"/>
              <a:t>In the Denver region, local governments and other partners are working together to find ways to make it easier and less expensive to build new homes.</a:t>
            </a:r>
          </a:p>
          <a:p>
            <a:r>
              <a:rPr lang="en-US" sz="2200" b="1" dirty="0"/>
              <a:t>We collaborated to create a Regional Housing Strategy.</a:t>
            </a:r>
          </a:p>
          <a:p>
            <a:r>
              <a:rPr lang="en-US" sz="2200" dirty="0"/>
              <a:t>Led by the Denver Regional Council of Governments (DRCOG) with input from across the Front Range, it maps out ways to make sure our region has the homes we need now and into the future.</a:t>
            </a:r>
          </a:p>
        </p:txBody>
      </p:sp>
      <p:pic>
        <p:nvPicPr>
          <p:cNvPr id="14" name="Content Placeholder 13">
            <a:extLst>
              <a:ext uri="{FF2B5EF4-FFF2-40B4-BE49-F238E27FC236}">
                <a16:creationId xmlns:a16="http://schemas.microsoft.com/office/drawing/2014/main" id="{176F4F57-6483-E496-A3CB-EF0B638825DA}"/>
              </a:ext>
            </a:extLst>
          </p:cNvPr>
          <p:cNvPicPr>
            <a:picLocks noGrp="1" noChangeAspect="1"/>
          </p:cNvPicPr>
          <p:nvPr>
            <p:ph idx="17"/>
          </p:nvPr>
        </p:nvPicPr>
        <p:blipFill>
          <a:blip r:embed="rId3"/>
          <a:stretch>
            <a:fillRect/>
          </a:stretch>
        </p:blipFill>
        <p:spPr bwMode="auto">
          <a:xfrm>
            <a:off x="6859446" y="-8613"/>
            <a:ext cx="5334745" cy="686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78FC8054-B7A3-00B5-B733-CEEA80A0426A}"/>
              </a:ext>
              <a:ext uri="{C183D7F6-B498-43B3-948B-1728B52AA6E4}">
                <adec:decorative xmlns:adec="http://schemas.microsoft.com/office/drawing/2017/decorative" val="1"/>
              </a:ext>
            </a:extLst>
          </p:cNvPr>
          <p:cNvGrpSpPr/>
          <p:nvPr/>
        </p:nvGrpSpPr>
        <p:grpSpPr>
          <a:xfrm>
            <a:off x="557214" y="126659"/>
            <a:ext cx="1319087" cy="1221050"/>
            <a:chOff x="5090711" y="1773432"/>
            <a:chExt cx="1381136" cy="1300664"/>
          </a:xfrm>
        </p:grpSpPr>
        <p:sp>
          <p:nvSpPr>
            <p:cNvPr id="7" name="Freeform: Shape 24">
              <a:extLst>
                <a:ext uri="{FF2B5EF4-FFF2-40B4-BE49-F238E27FC236}">
                  <a16:creationId xmlns:a16="http://schemas.microsoft.com/office/drawing/2014/main" id="{F88CF2AF-1365-8E80-CE0C-FC3449D7D534}"/>
                </a:ext>
              </a:extLst>
            </p:cNvPr>
            <p:cNvSpPr/>
            <p:nvPr/>
          </p:nvSpPr>
          <p:spPr>
            <a:xfrm>
              <a:off x="5499679" y="1773432"/>
              <a:ext cx="584492" cy="483792"/>
            </a:xfrm>
            <a:custGeom>
              <a:avLst/>
              <a:gdLst>
                <a:gd name="connsiteX0" fmla="*/ 109078 w 584492"/>
                <a:gd name="connsiteY0" fmla="*/ 371078 h 483792"/>
                <a:gd name="connsiteX1" fmla="*/ 64478 w 584492"/>
                <a:gd name="connsiteY1" fmla="*/ 444234 h 483792"/>
                <a:gd name="connsiteX2" fmla="*/ 90512 w 584492"/>
                <a:gd name="connsiteY2" fmla="*/ 482174 h 483792"/>
                <a:gd name="connsiteX3" fmla="*/ 244745 w 584492"/>
                <a:gd name="connsiteY3" fmla="*/ 414316 h 483792"/>
                <a:gd name="connsiteX4" fmla="*/ 292271 w 584492"/>
                <a:gd name="connsiteY4" fmla="*/ 417292 h 483792"/>
                <a:gd name="connsiteX5" fmla="*/ 584492 w 584492"/>
                <a:gd name="connsiteY5" fmla="*/ 208621 h 483792"/>
                <a:gd name="connsiteX6" fmla="*/ 292221 w 584492"/>
                <a:gd name="connsiteY6" fmla="*/ 0 h 483792"/>
                <a:gd name="connsiteX7" fmla="*/ 0 w 584492"/>
                <a:gd name="connsiteY7" fmla="*/ 208671 h 483792"/>
                <a:gd name="connsiteX8" fmla="*/ 109078 w 584492"/>
                <a:gd name="connsiteY8" fmla="*/ 371128 h 483792"/>
                <a:gd name="connsiteX9" fmla="*/ 447110 w 584492"/>
                <a:gd name="connsiteY9" fmla="*/ 160843 h 483792"/>
                <a:gd name="connsiteX10" fmla="*/ 494888 w 584492"/>
                <a:gd name="connsiteY10" fmla="*/ 208621 h 483792"/>
                <a:gd name="connsiteX11" fmla="*/ 447110 w 584492"/>
                <a:gd name="connsiteY11" fmla="*/ 256400 h 483792"/>
                <a:gd name="connsiteX12" fmla="*/ 399331 w 584492"/>
                <a:gd name="connsiteY12" fmla="*/ 208621 h 483792"/>
                <a:gd name="connsiteX13" fmla="*/ 447110 w 584492"/>
                <a:gd name="connsiteY13" fmla="*/ 160843 h 483792"/>
                <a:gd name="connsiteX14" fmla="*/ 292221 w 584492"/>
                <a:gd name="connsiteY14" fmla="*/ 160843 h 483792"/>
                <a:gd name="connsiteX15" fmla="*/ 339999 w 584492"/>
                <a:gd name="connsiteY15" fmla="*/ 208621 h 483792"/>
                <a:gd name="connsiteX16" fmla="*/ 292221 w 584492"/>
                <a:gd name="connsiteY16" fmla="*/ 256400 h 483792"/>
                <a:gd name="connsiteX17" fmla="*/ 244442 w 584492"/>
                <a:gd name="connsiteY17" fmla="*/ 208621 h 483792"/>
                <a:gd name="connsiteX18" fmla="*/ 292221 w 584492"/>
                <a:gd name="connsiteY18" fmla="*/ 160843 h 483792"/>
                <a:gd name="connsiteX19" fmla="*/ 137332 w 584492"/>
                <a:gd name="connsiteY19" fmla="*/ 160843 h 483792"/>
                <a:gd name="connsiteX20" fmla="*/ 185110 w 584492"/>
                <a:gd name="connsiteY20" fmla="*/ 208621 h 483792"/>
                <a:gd name="connsiteX21" fmla="*/ 137332 w 584492"/>
                <a:gd name="connsiteY21" fmla="*/ 256400 h 483792"/>
                <a:gd name="connsiteX22" fmla="*/ 89553 w 584492"/>
                <a:gd name="connsiteY22" fmla="*/ 208621 h 483792"/>
                <a:gd name="connsiteX23" fmla="*/ 137332 w 584492"/>
                <a:gd name="connsiteY23" fmla="*/ 160843 h 483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4492" h="483792">
                  <a:moveTo>
                    <a:pt x="109078" y="371078"/>
                  </a:moveTo>
                  <a:cubicBezTo>
                    <a:pt x="102721" y="390048"/>
                    <a:pt x="89957" y="414518"/>
                    <a:pt x="64478" y="444234"/>
                  </a:cubicBezTo>
                  <a:cubicBezTo>
                    <a:pt x="48333" y="463002"/>
                    <a:pt x="67304" y="490802"/>
                    <a:pt x="90512" y="482174"/>
                  </a:cubicBezTo>
                  <a:cubicBezTo>
                    <a:pt x="138593" y="464314"/>
                    <a:pt x="193738" y="439189"/>
                    <a:pt x="244745" y="414316"/>
                  </a:cubicBezTo>
                  <a:cubicBezTo>
                    <a:pt x="260234" y="416132"/>
                    <a:pt x="276026" y="417292"/>
                    <a:pt x="292271" y="417292"/>
                  </a:cubicBezTo>
                  <a:cubicBezTo>
                    <a:pt x="453669" y="417292"/>
                    <a:pt x="584492" y="323855"/>
                    <a:pt x="584492" y="208621"/>
                  </a:cubicBezTo>
                  <a:cubicBezTo>
                    <a:pt x="584492" y="93388"/>
                    <a:pt x="453618" y="0"/>
                    <a:pt x="292221" y="0"/>
                  </a:cubicBezTo>
                  <a:cubicBezTo>
                    <a:pt x="130823" y="0"/>
                    <a:pt x="0" y="93388"/>
                    <a:pt x="0" y="208671"/>
                  </a:cubicBezTo>
                  <a:cubicBezTo>
                    <a:pt x="0" y="274361"/>
                    <a:pt x="42632" y="332885"/>
                    <a:pt x="109078" y="371128"/>
                  </a:cubicBezTo>
                  <a:close/>
                  <a:moveTo>
                    <a:pt x="447110" y="160843"/>
                  </a:moveTo>
                  <a:cubicBezTo>
                    <a:pt x="473497" y="160843"/>
                    <a:pt x="494888" y="182234"/>
                    <a:pt x="494888" y="208621"/>
                  </a:cubicBezTo>
                  <a:cubicBezTo>
                    <a:pt x="494888" y="235008"/>
                    <a:pt x="473497" y="256400"/>
                    <a:pt x="447110" y="256400"/>
                  </a:cubicBezTo>
                  <a:cubicBezTo>
                    <a:pt x="420723" y="256400"/>
                    <a:pt x="399331" y="235008"/>
                    <a:pt x="399331" y="208621"/>
                  </a:cubicBezTo>
                  <a:cubicBezTo>
                    <a:pt x="399331" y="182234"/>
                    <a:pt x="420723" y="160843"/>
                    <a:pt x="447110" y="160843"/>
                  </a:cubicBezTo>
                  <a:close/>
                  <a:moveTo>
                    <a:pt x="292221" y="160843"/>
                  </a:moveTo>
                  <a:cubicBezTo>
                    <a:pt x="318607" y="160843"/>
                    <a:pt x="339999" y="182234"/>
                    <a:pt x="339999" y="208621"/>
                  </a:cubicBezTo>
                  <a:cubicBezTo>
                    <a:pt x="339999" y="235008"/>
                    <a:pt x="318607" y="256400"/>
                    <a:pt x="292221" y="256400"/>
                  </a:cubicBezTo>
                  <a:cubicBezTo>
                    <a:pt x="265834" y="256400"/>
                    <a:pt x="244442" y="235008"/>
                    <a:pt x="244442" y="208621"/>
                  </a:cubicBezTo>
                  <a:cubicBezTo>
                    <a:pt x="244442" y="182234"/>
                    <a:pt x="265834" y="160843"/>
                    <a:pt x="292221" y="160843"/>
                  </a:cubicBezTo>
                  <a:close/>
                  <a:moveTo>
                    <a:pt x="137332" y="160843"/>
                  </a:moveTo>
                  <a:cubicBezTo>
                    <a:pt x="163718" y="160843"/>
                    <a:pt x="185110" y="182234"/>
                    <a:pt x="185110" y="208621"/>
                  </a:cubicBezTo>
                  <a:cubicBezTo>
                    <a:pt x="185110" y="235008"/>
                    <a:pt x="163718" y="256400"/>
                    <a:pt x="137332" y="256400"/>
                  </a:cubicBezTo>
                  <a:cubicBezTo>
                    <a:pt x="110945" y="256400"/>
                    <a:pt x="89553" y="235008"/>
                    <a:pt x="89553" y="208621"/>
                  </a:cubicBezTo>
                  <a:cubicBezTo>
                    <a:pt x="89553" y="182234"/>
                    <a:pt x="110945" y="160843"/>
                    <a:pt x="137332" y="160843"/>
                  </a:cubicBezTo>
                  <a:close/>
                </a:path>
              </a:pathLst>
            </a:custGeom>
            <a:solidFill>
              <a:schemeClr val="tx2"/>
            </a:solidFill>
            <a:ln w="5041"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8" name="Freeform: Shape 26">
              <a:extLst>
                <a:ext uri="{FF2B5EF4-FFF2-40B4-BE49-F238E27FC236}">
                  <a16:creationId xmlns:a16="http://schemas.microsoft.com/office/drawing/2014/main" id="{A4B444F1-CF66-BE6B-8371-EAFE75A29EA2}"/>
                </a:ext>
              </a:extLst>
            </p:cNvPr>
            <p:cNvSpPr/>
            <p:nvPr/>
          </p:nvSpPr>
          <p:spPr>
            <a:xfrm>
              <a:off x="5780221" y="2465664"/>
              <a:ext cx="691626" cy="608432"/>
            </a:xfrm>
            <a:custGeom>
              <a:avLst/>
              <a:gdLst>
                <a:gd name="connsiteX0" fmla="*/ 432554 w 691626"/>
                <a:gd name="connsiteY0" fmla="*/ 11731 h 608432"/>
                <a:gd name="connsiteX1" fmla="*/ 378116 w 691626"/>
                <a:gd name="connsiteY1" fmla="*/ 47855 h 608432"/>
                <a:gd name="connsiteX2" fmla="*/ 220654 w 691626"/>
                <a:gd name="connsiteY2" fmla="*/ 210665 h 608432"/>
                <a:gd name="connsiteX3" fmla="*/ 51385 w 691626"/>
                <a:gd name="connsiteY3" fmla="*/ 274992 h 608432"/>
                <a:gd name="connsiteX4" fmla="*/ 5221 w 691626"/>
                <a:gd name="connsiteY4" fmla="*/ 377764 h 608432"/>
                <a:gd name="connsiteX5" fmla="*/ 79689 w 691626"/>
                <a:gd name="connsiteY5" fmla="*/ 429175 h 608432"/>
                <a:gd name="connsiteX6" fmla="*/ 107943 w 691626"/>
                <a:gd name="connsiteY6" fmla="*/ 423978 h 608432"/>
                <a:gd name="connsiteX7" fmla="*/ 293810 w 691626"/>
                <a:gd name="connsiteY7" fmla="*/ 353345 h 608432"/>
                <a:gd name="connsiteX8" fmla="*/ 322769 w 691626"/>
                <a:gd name="connsiteY8" fmla="*/ 334223 h 608432"/>
                <a:gd name="connsiteX9" fmla="*/ 336291 w 691626"/>
                <a:gd name="connsiteY9" fmla="*/ 320248 h 608432"/>
                <a:gd name="connsiteX10" fmla="*/ 352587 w 691626"/>
                <a:gd name="connsiteY10" fmla="*/ 584871 h 608432"/>
                <a:gd name="connsiteX11" fmla="*/ 378267 w 691626"/>
                <a:gd name="connsiteY11" fmla="*/ 608432 h 608432"/>
                <a:gd name="connsiteX12" fmla="*/ 665241 w 691626"/>
                <a:gd name="connsiteY12" fmla="*/ 608432 h 608432"/>
                <a:gd name="connsiteX13" fmla="*/ 690316 w 691626"/>
                <a:gd name="connsiteY13" fmla="*/ 581592 h 608432"/>
                <a:gd name="connsiteX14" fmla="*/ 658581 w 691626"/>
                <a:gd name="connsiteY14" fmla="*/ 71416 h 608432"/>
                <a:gd name="connsiteX15" fmla="*/ 432403 w 691626"/>
                <a:gd name="connsiteY15" fmla="*/ 11781 h 60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626" h="608432">
                  <a:moveTo>
                    <a:pt x="432554" y="11731"/>
                  </a:moveTo>
                  <a:cubicBezTo>
                    <a:pt x="409195" y="19046"/>
                    <a:pt x="393756" y="31710"/>
                    <a:pt x="378116" y="47855"/>
                  </a:cubicBezTo>
                  <a:cubicBezTo>
                    <a:pt x="362475" y="64050"/>
                    <a:pt x="220654" y="210665"/>
                    <a:pt x="220654" y="210665"/>
                  </a:cubicBezTo>
                  <a:lnTo>
                    <a:pt x="51385" y="274992"/>
                  </a:lnTo>
                  <a:cubicBezTo>
                    <a:pt x="10267" y="290582"/>
                    <a:pt x="-10419" y="336645"/>
                    <a:pt x="5221" y="377764"/>
                  </a:cubicBezTo>
                  <a:cubicBezTo>
                    <a:pt x="17330" y="409599"/>
                    <a:pt x="47602" y="429175"/>
                    <a:pt x="79689" y="429175"/>
                  </a:cubicBezTo>
                  <a:cubicBezTo>
                    <a:pt x="89074" y="429175"/>
                    <a:pt x="98659" y="427510"/>
                    <a:pt x="107943" y="423978"/>
                  </a:cubicBezTo>
                  <a:lnTo>
                    <a:pt x="293810" y="353345"/>
                  </a:lnTo>
                  <a:cubicBezTo>
                    <a:pt x="304758" y="349157"/>
                    <a:pt x="314647" y="342649"/>
                    <a:pt x="322769" y="334223"/>
                  </a:cubicBezTo>
                  <a:lnTo>
                    <a:pt x="336291" y="320248"/>
                  </a:lnTo>
                  <a:cubicBezTo>
                    <a:pt x="338107" y="414846"/>
                    <a:pt x="351426" y="576748"/>
                    <a:pt x="352587" y="584871"/>
                  </a:cubicBezTo>
                  <a:cubicBezTo>
                    <a:pt x="354554" y="598846"/>
                    <a:pt x="360861" y="608432"/>
                    <a:pt x="378267" y="608432"/>
                  </a:cubicBezTo>
                  <a:lnTo>
                    <a:pt x="665241" y="608432"/>
                  </a:lnTo>
                  <a:cubicBezTo>
                    <a:pt x="680377" y="608432"/>
                    <a:pt x="690215" y="596778"/>
                    <a:pt x="690316" y="581592"/>
                  </a:cubicBezTo>
                  <a:cubicBezTo>
                    <a:pt x="691728" y="408035"/>
                    <a:pt x="698489" y="165258"/>
                    <a:pt x="658581" y="71416"/>
                  </a:cubicBezTo>
                  <a:cubicBezTo>
                    <a:pt x="620843" y="-17330"/>
                    <a:pt x="485025" y="-4717"/>
                    <a:pt x="432403" y="11781"/>
                  </a:cubicBezTo>
                  <a:close/>
                </a:path>
              </a:pathLst>
            </a:custGeom>
            <a:solidFill>
              <a:srgbClr val="203A72"/>
            </a:solidFill>
            <a:ln w="5041"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9" name="Freeform: Shape 28">
              <a:extLst>
                <a:ext uri="{FF2B5EF4-FFF2-40B4-BE49-F238E27FC236}">
                  <a16:creationId xmlns:a16="http://schemas.microsoft.com/office/drawing/2014/main" id="{817F22A8-60E1-5CE4-9BED-AF079CD49604}"/>
                </a:ext>
              </a:extLst>
            </p:cNvPr>
            <p:cNvSpPr/>
            <p:nvPr/>
          </p:nvSpPr>
          <p:spPr>
            <a:xfrm>
              <a:off x="6099105" y="2076752"/>
              <a:ext cx="348172" cy="348172"/>
            </a:xfrm>
            <a:custGeom>
              <a:avLst/>
              <a:gdLst>
                <a:gd name="connsiteX0" fmla="*/ 174112 w 348172"/>
                <a:gd name="connsiteY0" fmla="*/ 348173 h 348172"/>
                <a:gd name="connsiteX1" fmla="*/ 348173 w 348172"/>
                <a:gd name="connsiteY1" fmla="*/ 174061 h 348172"/>
                <a:gd name="connsiteX2" fmla="*/ 174112 w 348172"/>
                <a:gd name="connsiteY2" fmla="*/ 0 h 348172"/>
                <a:gd name="connsiteX3" fmla="*/ 0 w 348172"/>
                <a:gd name="connsiteY3" fmla="*/ 174061 h 348172"/>
                <a:gd name="connsiteX4" fmla="*/ 174112 w 348172"/>
                <a:gd name="connsiteY4" fmla="*/ 348173 h 348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172">
                  <a:moveTo>
                    <a:pt x="174112" y="348173"/>
                  </a:moveTo>
                  <a:cubicBezTo>
                    <a:pt x="270274" y="348173"/>
                    <a:pt x="348173" y="270224"/>
                    <a:pt x="348173" y="174061"/>
                  </a:cubicBezTo>
                  <a:cubicBezTo>
                    <a:pt x="348173" y="77899"/>
                    <a:pt x="270223" y="0"/>
                    <a:pt x="174112" y="0"/>
                  </a:cubicBezTo>
                  <a:cubicBezTo>
                    <a:pt x="78000" y="0"/>
                    <a:pt x="0" y="77949"/>
                    <a:pt x="0" y="174061"/>
                  </a:cubicBezTo>
                  <a:cubicBezTo>
                    <a:pt x="0" y="270173"/>
                    <a:pt x="77949" y="348173"/>
                    <a:pt x="174112" y="348173"/>
                  </a:cubicBezTo>
                  <a:close/>
                </a:path>
              </a:pathLst>
            </a:custGeom>
            <a:solidFill>
              <a:srgbClr val="203A72"/>
            </a:solidFill>
            <a:ln w="5041"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0" name="Freeform: Shape 29">
              <a:extLst>
                <a:ext uri="{FF2B5EF4-FFF2-40B4-BE49-F238E27FC236}">
                  <a16:creationId xmlns:a16="http://schemas.microsoft.com/office/drawing/2014/main" id="{D06FCA26-141E-1AF2-7E8E-62F69559C040}"/>
                </a:ext>
              </a:extLst>
            </p:cNvPr>
            <p:cNvSpPr/>
            <p:nvPr/>
          </p:nvSpPr>
          <p:spPr>
            <a:xfrm>
              <a:off x="5115383" y="2076752"/>
              <a:ext cx="348172" cy="348223"/>
            </a:xfrm>
            <a:custGeom>
              <a:avLst/>
              <a:gdLst>
                <a:gd name="connsiteX0" fmla="*/ 174061 w 348172"/>
                <a:gd name="connsiteY0" fmla="*/ 348173 h 348223"/>
                <a:gd name="connsiteX1" fmla="*/ 348173 w 348172"/>
                <a:gd name="connsiteY1" fmla="*/ 174061 h 348223"/>
                <a:gd name="connsiteX2" fmla="*/ 174061 w 348172"/>
                <a:gd name="connsiteY2" fmla="*/ 0 h 348223"/>
                <a:gd name="connsiteX3" fmla="*/ 0 w 348172"/>
                <a:gd name="connsiteY3" fmla="*/ 174112 h 348223"/>
                <a:gd name="connsiteX4" fmla="*/ 174061 w 348172"/>
                <a:gd name="connsiteY4" fmla="*/ 348223 h 348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172" h="348223">
                  <a:moveTo>
                    <a:pt x="174061" y="348173"/>
                  </a:moveTo>
                  <a:cubicBezTo>
                    <a:pt x="270224" y="348173"/>
                    <a:pt x="348173" y="270224"/>
                    <a:pt x="348173" y="174061"/>
                  </a:cubicBezTo>
                  <a:cubicBezTo>
                    <a:pt x="348173" y="77899"/>
                    <a:pt x="270224" y="0"/>
                    <a:pt x="174061" y="0"/>
                  </a:cubicBezTo>
                  <a:cubicBezTo>
                    <a:pt x="77899" y="0"/>
                    <a:pt x="0" y="78000"/>
                    <a:pt x="0" y="174112"/>
                  </a:cubicBezTo>
                  <a:cubicBezTo>
                    <a:pt x="0" y="270224"/>
                    <a:pt x="77949" y="348223"/>
                    <a:pt x="174061" y="348223"/>
                  </a:cubicBezTo>
                  <a:close/>
                </a:path>
              </a:pathLst>
            </a:custGeom>
            <a:solidFill>
              <a:srgbClr val="203A72"/>
            </a:solidFill>
            <a:ln w="5041"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11" name="Freeform: Shape 30">
              <a:extLst>
                <a:ext uri="{FF2B5EF4-FFF2-40B4-BE49-F238E27FC236}">
                  <a16:creationId xmlns:a16="http://schemas.microsoft.com/office/drawing/2014/main" id="{7CBA95D1-235C-60A3-D3D4-9BB7388F1883}"/>
                </a:ext>
              </a:extLst>
            </p:cNvPr>
            <p:cNvSpPr/>
            <p:nvPr/>
          </p:nvSpPr>
          <p:spPr>
            <a:xfrm>
              <a:off x="5090711" y="2464951"/>
              <a:ext cx="746581" cy="609095"/>
            </a:xfrm>
            <a:custGeom>
              <a:avLst/>
              <a:gdLst>
                <a:gd name="connsiteX0" fmla="*/ 737919 w 746581"/>
                <a:gd name="connsiteY0" fmla="*/ 115468 h 609095"/>
                <a:gd name="connsiteX1" fmla="*/ 630758 w 746581"/>
                <a:gd name="connsiteY1" fmla="*/ 80706 h 609095"/>
                <a:gd name="connsiteX2" fmla="*/ 481822 w 746581"/>
                <a:gd name="connsiteY2" fmla="*/ 156688 h 609095"/>
                <a:gd name="connsiteX3" fmla="*/ 372794 w 746581"/>
                <a:gd name="connsiteY3" fmla="*/ 80151 h 609095"/>
                <a:gd name="connsiteX4" fmla="*/ 259175 w 746581"/>
                <a:gd name="connsiteY4" fmla="*/ 12394 h 609095"/>
                <a:gd name="connsiteX5" fmla="*/ 32997 w 746581"/>
                <a:gd name="connsiteY5" fmla="*/ 72029 h 609095"/>
                <a:gd name="connsiteX6" fmla="*/ 1312 w 746581"/>
                <a:gd name="connsiteY6" fmla="*/ 582255 h 609095"/>
                <a:gd name="connsiteX7" fmla="*/ 26387 w 746581"/>
                <a:gd name="connsiteY7" fmla="*/ 609095 h 609095"/>
                <a:gd name="connsiteX8" fmla="*/ 313361 w 746581"/>
                <a:gd name="connsiteY8" fmla="*/ 609095 h 609095"/>
                <a:gd name="connsiteX9" fmla="*/ 339041 w 746581"/>
                <a:gd name="connsiteY9" fmla="*/ 585534 h 609095"/>
                <a:gd name="connsiteX10" fmla="*/ 355539 w 746581"/>
                <a:gd name="connsiteY10" fmla="*/ 293717 h 609095"/>
                <a:gd name="connsiteX11" fmla="*/ 355741 w 746581"/>
                <a:gd name="connsiteY11" fmla="*/ 263748 h 609095"/>
                <a:gd name="connsiteX12" fmla="*/ 431420 w 746581"/>
                <a:gd name="connsiteY12" fmla="*/ 315008 h 609095"/>
                <a:gd name="connsiteX13" fmla="*/ 476070 w 746581"/>
                <a:gd name="connsiteY13" fmla="*/ 328731 h 609095"/>
                <a:gd name="connsiteX14" fmla="*/ 512295 w 746581"/>
                <a:gd name="connsiteY14" fmla="*/ 320053 h 609095"/>
                <a:gd name="connsiteX15" fmla="*/ 703107 w 746581"/>
                <a:gd name="connsiteY15" fmla="*/ 222680 h 609095"/>
                <a:gd name="connsiteX16" fmla="*/ 737868 w 746581"/>
                <a:gd name="connsiteY16" fmla="*/ 115519 h 60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6581" h="609095">
                  <a:moveTo>
                    <a:pt x="737919" y="115468"/>
                  </a:moveTo>
                  <a:cubicBezTo>
                    <a:pt x="717940" y="76267"/>
                    <a:pt x="669959" y="60727"/>
                    <a:pt x="630758" y="80706"/>
                  </a:cubicBezTo>
                  <a:lnTo>
                    <a:pt x="481822" y="156688"/>
                  </a:lnTo>
                  <a:cubicBezTo>
                    <a:pt x="481822" y="156688"/>
                    <a:pt x="399383" y="99576"/>
                    <a:pt x="372794" y="80151"/>
                  </a:cubicBezTo>
                  <a:cubicBezTo>
                    <a:pt x="356044" y="67942"/>
                    <a:pt x="307004" y="28791"/>
                    <a:pt x="259175" y="12394"/>
                  </a:cubicBezTo>
                  <a:cubicBezTo>
                    <a:pt x="207007" y="-5466"/>
                    <a:pt x="70735" y="-16768"/>
                    <a:pt x="32997" y="72029"/>
                  </a:cubicBezTo>
                  <a:cubicBezTo>
                    <a:pt x="-6861" y="165870"/>
                    <a:pt x="-100" y="408648"/>
                    <a:pt x="1312" y="582255"/>
                  </a:cubicBezTo>
                  <a:cubicBezTo>
                    <a:pt x="1464" y="597441"/>
                    <a:pt x="11252" y="609095"/>
                    <a:pt x="26387" y="609095"/>
                  </a:cubicBezTo>
                  <a:lnTo>
                    <a:pt x="313361" y="609095"/>
                  </a:lnTo>
                  <a:cubicBezTo>
                    <a:pt x="330818" y="609095"/>
                    <a:pt x="337074" y="599509"/>
                    <a:pt x="339041" y="585534"/>
                  </a:cubicBezTo>
                  <a:cubicBezTo>
                    <a:pt x="340353" y="576553"/>
                    <a:pt x="356498" y="380091"/>
                    <a:pt x="355539" y="293717"/>
                  </a:cubicBezTo>
                  <a:cubicBezTo>
                    <a:pt x="355438" y="284535"/>
                    <a:pt x="355539" y="274343"/>
                    <a:pt x="355741" y="263748"/>
                  </a:cubicBezTo>
                  <a:lnTo>
                    <a:pt x="431420" y="315008"/>
                  </a:lnTo>
                  <a:cubicBezTo>
                    <a:pt x="444840" y="324089"/>
                    <a:pt x="460430" y="328731"/>
                    <a:pt x="476070" y="328731"/>
                  </a:cubicBezTo>
                  <a:cubicBezTo>
                    <a:pt x="488431" y="328731"/>
                    <a:pt x="500843" y="325855"/>
                    <a:pt x="512295" y="320053"/>
                  </a:cubicBezTo>
                  <a:lnTo>
                    <a:pt x="703107" y="222680"/>
                  </a:lnTo>
                  <a:cubicBezTo>
                    <a:pt x="742308" y="202701"/>
                    <a:pt x="757848" y="154720"/>
                    <a:pt x="737868" y="115519"/>
                  </a:cubicBezTo>
                  <a:close/>
                </a:path>
              </a:pathLst>
            </a:custGeom>
            <a:solidFill>
              <a:srgbClr val="203A72"/>
            </a:solidFill>
            <a:ln w="5041"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cxnSp>
        <p:nvCxnSpPr>
          <p:cNvPr id="12" name="Straight Arrow Connector 11">
            <a:extLst>
              <a:ext uri="{FF2B5EF4-FFF2-40B4-BE49-F238E27FC236}">
                <a16:creationId xmlns:a16="http://schemas.microsoft.com/office/drawing/2014/main" id="{0CA91D0F-3DC5-A432-8516-3DED74830EFD}"/>
              </a:ext>
              <a:ext uri="{C183D7F6-B498-43B3-948B-1728B52AA6E4}">
                <adec:decorative xmlns:adec="http://schemas.microsoft.com/office/drawing/2017/decorative" val="1"/>
              </a:ext>
            </a:extLst>
          </p:cNvPr>
          <p:cNvCxnSpPr>
            <a:cxnSpLocks/>
          </p:cNvCxnSpPr>
          <p:nvPr/>
        </p:nvCxnSpPr>
        <p:spPr>
          <a:xfrm>
            <a:off x="511857" y="1352530"/>
            <a:ext cx="5538786" cy="0"/>
          </a:xfrm>
          <a:prstGeom prst="straightConnector1">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6C8AFAA-EA59-7C7C-FD42-7BB39F2A7C3B}"/>
              </a:ext>
            </a:extLst>
          </p:cNvPr>
          <p:cNvSpPr>
            <a:spLocks noGrp="1"/>
          </p:cNvSpPr>
          <p:nvPr>
            <p:ph type="sldNum" sz="quarter" idx="16"/>
          </p:nvPr>
        </p:nvSpPr>
        <p:spPr/>
        <p:txBody>
          <a:bodyPr anchor="b">
            <a:normAutofit/>
          </a:bodyPr>
          <a:lstStyle/>
          <a:p>
            <a:pPr>
              <a:spcAft>
                <a:spcPts val="600"/>
              </a:spcAft>
              <a:defRPr/>
            </a:pPr>
            <a:fld id="{05652D95-3249-4283-BA00-727613A0C412}" type="slidenum">
              <a:rPr lang="en-US" altLang="en-US" smtClean="0"/>
              <a:pPr>
                <a:spcAft>
                  <a:spcPts val="600"/>
                </a:spcAft>
                <a:defRPr/>
              </a:pPr>
              <a:t>7</a:t>
            </a:fld>
            <a:endParaRPr lang="en-US" altLang="en-US"/>
          </a:p>
        </p:txBody>
      </p:sp>
    </p:spTree>
    <p:extLst>
      <p:ext uri="{BB962C8B-B14F-4D97-AF65-F5344CB8AC3E}">
        <p14:creationId xmlns:p14="http://schemas.microsoft.com/office/powerpoint/2010/main" val="1848921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A37FD-C8FF-20D0-2D9C-38B696624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C3BE4-1FAA-084B-8D95-1A20B337E36C}"/>
              </a:ext>
            </a:extLst>
          </p:cNvPr>
          <p:cNvSpPr>
            <a:spLocks noGrp="1"/>
          </p:cNvSpPr>
          <p:nvPr>
            <p:ph type="title"/>
          </p:nvPr>
        </p:nvSpPr>
        <p:spPr>
          <a:xfrm>
            <a:off x="461739" y="1450514"/>
            <a:ext cx="6008722" cy="903610"/>
          </a:xfrm>
        </p:spPr>
        <p:txBody>
          <a:bodyPr wrap="square" anchor="ctr">
            <a:normAutofit fontScale="90000"/>
          </a:bodyPr>
          <a:lstStyle/>
          <a:p>
            <a:r>
              <a:rPr lang="en-US" dirty="0"/>
              <a:t>Regional Strategies, </a:t>
            </a:r>
            <a:br>
              <a:rPr lang="en-US" dirty="0"/>
            </a:br>
            <a:r>
              <a:rPr lang="en-US" dirty="0"/>
              <a:t>Local Solutions</a:t>
            </a:r>
          </a:p>
        </p:txBody>
      </p:sp>
      <p:sp>
        <p:nvSpPr>
          <p:cNvPr id="3" name="Content Placeholder 2">
            <a:extLst>
              <a:ext uri="{FF2B5EF4-FFF2-40B4-BE49-F238E27FC236}">
                <a16:creationId xmlns:a16="http://schemas.microsoft.com/office/drawing/2014/main" id="{BF7E51F5-8CE4-377F-9093-A6D6B5F7D48A}"/>
              </a:ext>
            </a:extLst>
          </p:cNvPr>
          <p:cNvSpPr>
            <a:spLocks noGrp="1"/>
          </p:cNvSpPr>
          <p:nvPr>
            <p:ph idx="1"/>
          </p:nvPr>
        </p:nvSpPr>
        <p:spPr>
          <a:xfrm>
            <a:off x="438463" y="2697624"/>
            <a:ext cx="5806149" cy="4160376"/>
          </a:xfrm>
        </p:spPr>
        <p:txBody>
          <a:bodyPr wrap="square" anchor="t">
            <a:normAutofit/>
          </a:bodyPr>
          <a:lstStyle/>
          <a:p>
            <a:r>
              <a:rPr lang="en-US" sz="2200" dirty="0"/>
              <a:t>The Regional Housing Strategy points to ways in which communities across our region can create more housing choices.</a:t>
            </a:r>
          </a:p>
          <a:p>
            <a:r>
              <a:rPr lang="en-US" sz="2200" dirty="0"/>
              <a:t>What makes sense in one place doesn’t make sense everywhere. Each community must decide the solutions that work best for their needs.</a:t>
            </a:r>
          </a:p>
          <a:p>
            <a:r>
              <a:rPr lang="en-US" sz="2200" b="1" dirty="0"/>
              <a:t>When all of us do our part, we can create stronger communities—and a stronger region—with better housing choices for us all.</a:t>
            </a:r>
          </a:p>
        </p:txBody>
      </p:sp>
      <p:pic>
        <p:nvPicPr>
          <p:cNvPr id="11" name="Picture Placeholder 10" descr="A picture of a neighborhood.">
            <a:extLst>
              <a:ext uri="{FF2B5EF4-FFF2-40B4-BE49-F238E27FC236}">
                <a16:creationId xmlns:a16="http://schemas.microsoft.com/office/drawing/2014/main" id="{18AE6011-9DAC-327B-274A-E7EC6723CF2E}"/>
              </a:ext>
            </a:extLst>
          </p:cNvPr>
          <p:cNvPicPr>
            <a:picLocks noGrp="1" noChangeAspect="1"/>
          </p:cNvPicPr>
          <p:nvPr>
            <p:ph type="pic" sz="quarter" idx="13"/>
          </p:nvPr>
        </p:nvPicPr>
        <p:blipFill>
          <a:blip r:embed="rId3"/>
          <a:srcRect l="67" r="67"/>
          <a:stretch>
            <a:fillRect/>
          </a:stretch>
        </p:blipFill>
        <p:spPr/>
      </p:pic>
      <p:grpSp>
        <p:nvGrpSpPr>
          <p:cNvPr id="6" name="Group 5">
            <a:extLst>
              <a:ext uri="{FF2B5EF4-FFF2-40B4-BE49-F238E27FC236}">
                <a16:creationId xmlns:a16="http://schemas.microsoft.com/office/drawing/2014/main" id="{30B8E53B-E842-FE1D-1284-0CB0B5A4AB36}"/>
              </a:ext>
              <a:ext uri="{C183D7F6-B498-43B3-948B-1728B52AA6E4}">
                <adec:decorative xmlns:adec="http://schemas.microsoft.com/office/drawing/2017/decorative" val="1"/>
              </a:ext>
            </a:extLst>
          </p:cNvPr>
          <p:cNvGrpSpPr/>
          <p:nvPr/>
        </p:nvGrpSpPr>
        <p:grpSpPr>
          <a:xfrm>
            <a:off x="580489" y="200338"/>
            <a:ext cx="797052" cy="1070325"/>
            <a:chOff x="1095910" y="2147468"/>
            <a:chExt cx="601378" cy="859779"/>
          </a:xfrm>
        </p:grpSpPr>
        <p:sp>
          <p:nvSpPr>
            <p:cNvPr id="7" name="Freeform: Shape 13">
              <a:extLst>
                <a:ext uri="{FF2B5EF4-FFF2-40B4-BE49-F238E27FC236}">
                  <a16:creationId xmlns:a16="http://schemas.microsoft.com/office/drawing/2014/main" id="{FCD659B4-FF32-6FFF-1C84-1A771E13B689}"/>
                </a:ext>
              </a:extLst>
            </p:cNvPr>
            <p:cNvSpPr/>
            <p:nvPr/>
          </p:nvSpPr>
          <p:spPr>
            <a:xfrm>
              <a:off x="1095910" y="2147468"/>
              <a:ext cx="601378" cy="859779"/>
            </a:xfrm>
            <a:custGeom>
              <a:avLst/>
              <a:gdLst>
                <a:gd name="connsiteX0" fmla="*/ 568585 w 601378"/>
                <a:gd name="connsiteY0" fmla="*/ 165436 h 859779"/>
                <a:gd name="connsiteX1" fmla="*/ 394403 w 601378"/>
                <a:gd name="connsiteY1" fmla="*/ 15267 h 859779"/>
                <a:gd name="connsiteX2" fmla="*/ 164819 w 601378"/>
                <a:gd name="connsiteY2" fmla="*/ 32017 h 859779"/>
                <a:gd name="connsiteX3" fmla="*/ 15336 w 601378"/>
                <a:gd name="connsiteY3" fmla="*/ 207597 h 859779"/>
                <a:gd name="connsiteX4" fmla="*/ 31372 w 601378"/>
                <a:gd name="connsiteY4" fmla="*/ 436139 h 859779"/>
                <a:gd name="connsiteX5" fmla="*/ 222989 w 601378"/>
                <a:gd name="connsiteY5" fmla="*/ 812410 h 859779"/>
                <a:gd name="connsiteX6" fmla="*/ 299992 w 601378"/>
                <a:gd name="connsiteY6" fmla="*/ 859780 h 859779"/>
                <a:gd name="connsiteX7" fmla="*/ 375927 w 601378"/>
                <a:gd name="connsiteY7" fmla="*/ 813095 h 859779"/>
                <a:gd name="connsiteX8" fmla="*/ 568585 w 601378"/>
                <a:gd name="connsiteY8" fmla="*/ 435783 h 859779"/>
                <a:gd name="connsiteX9" fmla="*/ 568585 w 601378"/>
                <a:gd name="connsiteY9" fmla="*/ 165436 h 859779"/>
                <a:gd name="connsiteX10" fmla="*/ 300678 w 601378"/>
                <a:gd name="connsiteY10" fmla="*/ 524628 h 859779"/>
                <a:gd name="connsiteX11" fmla="*/ 77015 w 601378"/>
                <a:gd name="connsiteY11" fmla="*/ 300966 h 859779"/>
                <a:gd name="connsiteX12" fmla="*/ 300678 w 601378"/>
                <a:gd name="connsiteY12" fmla="*/ 77659 h 859779"/>
                <a:gd name="connsiteX13" fmla="*/ 524341 w 601378"/>
                <a:gd name="connsiteY13" fmla="*/ 300966 h 859779"/>
                <a:gd name="connsiteX14" fmla="*/ 300678 w 601378"/>
                <a:gd name="connsiteY14" fmla="*/ 524628 h 85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1378" h="859779">
                  <a:moveTo>
                    <a:pt x="568585" y="165436"/>
                  </a:moveTo>
                  <a:cubicBezTo>
                    <a:pt x="532702" y="94025"/>
                    <a:pt x="470693" y="40707"/>
                    <a:pt x="394403" y="15267"/>
                  </a:cubicBezTo>
                  <a:cubicBezTo>
                    <a:pt x="317756" y="-9788"/>
                    <a:pt x="236586" y="-3867"/>
                    <a:pt x="164819" y="32017"/>
                  </a:cubicBezTo>
                  <a:cubicBezTo>
                    <a:pt x="93737" y="67900"/>
                    <a:pt x="40419" y="130265"/>
                    <a:pt x="15336" y="207597"/>
                  </a:cubicBezTo>
                  <a:cubicBezTo>
                    <a:pt x="-9747" y="283887"/>
                    <a:pt x="-3826" y="367168"/>
                    <a:pt x="31372" y="436139"/>
                  </a:cubicBezTo>
                  <a:lnTo>
                    <a:pt x="222989" y="812410"/>
                  </a:lnTo>
                  <a:cubicBezTo>
                    <a:pt x="237628" y="841687"/>
                    <a:pt x="267234" y="859780"/>
                    <a:pt x="299992" y="859780"/>
                  </a:cubicBezTo>
                  <a:cubicBezTo>
                    <a:pt x="332751" y="859780"/>
                    <a:pt x="362001" y="841659"/>
                    <a:pt x="375927" y="813095"/>
                  </a:cubicBezTo>
                  <a:cubicBezTo>
                    <a:pt x="376968" y="811012"/>
                    <a:pt x="533058" y="507221"/>
                    <a:pt x="568585" y="435783"/>
                  </a:cubicBezTo>
                  <a:cubicBezTo>
                    <a:pt x="612473" y="348335"/>
                    <a:pt x="612144" y="252527"/>
                    <a:pt x="568585" y="165436"/>
                  </a:cubicBezTo>
                  <a:close/>
                  <a:moveTo>
                    <a:pt x="300678" y="524628"/>
                  </a:moveTo>
                  <a:cubicBezTo>
                    <a:pt x="177347" y="524628"/>
                    <a:pt x="77015" y="424653"/>
                    <a:pt x="77015" y="300966"/>
                  </a:cubicBezTo>
                  <a:cubicBezTo>
                    <a:pt x="77015" y="177278"/>
                    <a:pt x="177347" y="77659"/>
                    <a:pt x="300678" y="77659"/>
                  </a:cubicBezTo>
                  <a:cubicBezTo>
                    <a:pt x="424009" y="77659"/>
                    <a:pt x="524341" y="177635"/>
                    <a:pt x="524341" y="300966"/>
                  </a:cubicBezTo>
                  <a:cubicBezTo>
                    <a:pt x="524341" y="424297"/>
                    <a:pt x="424009" y="524628"/>
                    <a:pt x="300678" y="524628"/>
                  </a:cubicBezTo>
                  <a:close/>
                </a:path>
              </a:pathLst>
            </a:custGeom>
            <a:solidFill>
              <a:srgbClr val="203A72"/>
            </a:solidFill>
            <a:ln w="2740"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sp>
          <p:nvSpPr>
            <p:cNvPr id="8" name="Freeform: Shape 15">
              <a:extLst>
                <a:ext uri="{FF2B5EF4-FFF2-40B4-BE49-F238E27FC236}">
                  <a16:creationId xmlns:a16="http://schemas.microsoft.com/office/drawing/2014/main" id="{C4756843-F51B-37F5-DBF4-02096D7B4B13}"/>
                </a:ext>
              </a:extLst>
            </p:cNvPr>
            <p:cNvSpPr/>
            <p:nvPr/>
          </p:nvSpPr>
          <p:spPr>
            <a:xfrm>
              <a:off x="1239819" y="2291940"/>
              <a:ext cx="313427" cy="269599"/>
            </a:xfrm>
            <a:custGeom>
              <a:avLst/>
              <a:gdLst>
                <a:gd name="connsiteX0" fmla="*/ 170777 w 313427"/>
                <a:gd name="connsiteY0" fmla="*/ 5284 h 269599"/>
                <a:gd name="connsiteX1" fmla="*/ 142678 w 313427"/>
                <a:gd name="connsiteY1" fmla="*/ 5284 h 269599"/>
                <a:gd name="connsiteX2" fmla="*/ 4434 w 313427"/>
                <a:gd name="connsiteY2" fmla="*/ 126038 h 269599"/>
                <a:gd name="connsiteX3" fmla="*/ 12905 w 313427"/>
                <a:gd name="connsiteY3" fmla="*/ 148626 h 269599"/>
                <a:gd name="connsiteX4" fmla="*/ 38426 w 313427"/>
                <a:gd name="connsiteY4" fmla="*/ 148626 h 269599"/>
                <a:gd name="connsiteX5" fmla="*/ 38426 w 313427"/>
                <a:gd name="connsiteY5" fmla="*/ 258854 h 269599"/>
                <a:gd name="connsiteX6" fmla="*/ 49172 w 313427"/>
                <a:gd name="connsiteY6" fmla="*/ 269600 h 269599"/>
                <a:gd name="connsiteX7" fmla="*/ 116444 w 313427"/>
                <a:gd name="connsiteY7" fmla="*/ 269600 h 269599"/>
                <a:gd name="connsiteX8" fmla="*/ 124311 w 313427"/>
                <a:gd name="connsiteY8" fmla="*/ 261732 h 269599"/>
                <a:gd name="connsiteX9" fmla="*/ 124311 w 313427"/>
                <a:gd name="connsiteY9" fmla="*/ 188732 h 269599"/>
                <a:gd name="connsiteX10" fmla="*/ 132179 w 313427"/>
                <a:gd name="connsiteY10" fmla="*/ 180864 h 269599"/>
                <a:gd name="connsiteX11" fmla="*/ 181221 w 313427"/>
                <a:gd name="connsiteY11" fmla="*/ 180864 h 269599"/>
                <a:gd name="connsiteX12" fmla="*/ 189088 w 313427"/>
                <a:gd name="connsiteY12" fmla="*/ 188732 h 269599"/>
                <a:gd name="connsiteX13" fmla="*/ 189088 w 313427"/>
                <a:gd name="connsiteY13" fmla="*/ 261732 h 269599"/>
                <a:gd name="connsiteX14" fmla="*/ 196956 w 313427"/>
                <a:gd name="connsiteY14" fmla="*/ 269600 h 269599"/>
                <a:gd name="connsiteX15" fmla="*/ 264228 w 313427"/>
                <a:gd name="connsiteY15" fmla="*/ 269600 h 269599"/>
                <a:gd name="connsiteX16" fmla="*/ 275001 w 313427"/>
                <a:gd name="connsiteY16" fmla="*/ 258854 h 269599"/>
                <a:gd name="connsiteX17" fmla="*/ 275001 w 313427"/>
                <a:gd name="connsiteY17" fmla="*/ 148626 h 269599"/>
                <a:gd name="connsiteX18" fmla="*/ 300522 w 313427"/>
                <a:gd name="connsiteY18" fmla="*/ 148626 h 269599"/>
                <a:gd name="connsiteX19" fmla="*/ 308993 w 313427"/>
                <a:gd name="connsiteY19" fmla="*/ 126038 h 269599"/>
                <a:gd name="connsiteX20" fmla="*/ 170749 w 313427"/>
                <a:gd name="connsiteY20" fmla="*/ 5284 h 26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3427" h="269599">
                  <a:moveTo>
                    <a:pt x="170777" y="5284"/>
                  </a:moveTo>
                  <a:cubicBezTo>
                    <a:pt x="162745" y="-1761"/>
                    <a:pt x="150738" y="-1761"/>
                    <a:pt x="142678" y="5284"/>
                  </a:cubicBezTo>
                  <a:lnTo>
                    <a:pt x="4434" y="126038"/>
                  </a:lnTo>
                  <a:cubicBezTo>
                    <a:pt x="-4530" y="133878"/>
                    <a:pt x="1008" y="148626"/>
                    <a:pt x="12905" y="148626"/>
                  </a:cubicBezTo>
                  <a:lnTo>
                    <a:pt x="38426" y="148626"/>
                  </a:lnTo>
                  <a:lnTo>
                    <a:pt x="38426" y="258854"/>
                  </a:lnTo>
                  <a:cubicBezTo>
                    <a:pt x="38426" y="264803"/>
                    <a:pt x="43251" y="269600"/>
                    <a:pt x="49172" y="269600"/>
                  </a:cubicBezTo>
                  <a:lnTo>
                    <a:pt x="116444" y="269600"/>
                  </a:lnTo>
                  <a:cubicBezTo>
                    <a:pt x="120803" y="269600"/>
                    <a:pt x="124311" y="266091"/>
                    <a:pt x="124311" y="261732"/>
                  </a:cubicBezTo>
                  <a:lnTo>
                    <a:pt x="124311" y="188732"/>
                  </a:lnTo>
                  <a:cubicBezTo>
                    <a:pt x="124311" y="184400"/>
                    <a:pt x="127848" y="180864"/>
                    <a:pt x="132179" y="180864"/>
                  </a:cubicBezTo>
                  <a:lnTo>
                    <a:pt x="181221" y="180864"/>
                  </a:lnTo>
                  <a:cubicBezTo>
                    <a:pt x="185552" y="180864"/>
                    <a:pt x="189088" y="184373"/>
                    <a:pt x="189088" y="188732"/>
                  </a:cubicBezTo>
                  <a:lnTo>
                    <a:pt x="189088" y="261732"/>
                  </a:lnTo>
                  <a:cubicBezTo>
                    <a:pt x="189088" y="266064"/>
                    <a:pt x="192625" y="269600"/>
                    <a:pt x="196956" y="269600"/>
                  </a:cubicBezTo>
                  <a:lnTo>
                    <a:pt x="264228" y="269600"/>
                  </a:lnTo>
                  <a:cubicBezTo>
                    <a:pt x="270176" y="269600"/>
                    <a:pt x="275001" y="264775"/>
                    <a:pt x="275001" y="258854"/>
                  </a:cubicBezTo>
                  <a:lnTo>
                    <a:pt x="275001" y="148626"/>
                  </a:lnTo>
                  <a:lnTo>
                    <a:pt x="300522" y="148626"/>
                  </a:lnTo>
                  <a:cubicBezTo>
                    <a:pt x="312420" y="148626"/>
                    <a:pt x="317957" y="133878"/>
                    <a:pt x="308993" y="126038"/>
                  </a:cubicBezTo>
                  <a:lnTo>
                    <a:pt x="170749" y="5284"/>
                  </a:lnTo>
                  <a:close/>
                </a:path>
              </a:pathLst>
            </a:custGeom>
            <a:solidFill>
              <a:schemeClr val="tx2"/>
            </a:solidFill>
            <a:ln w="2740" cap="flat">
              <a:noFill/>
              <a:prstDash val="solid"/>
              <a:miter/>
            </a:ln>
          </p:spPr>
          <p:txBody>
            <a:bodyPr rtlCol="0" anchor="ctr"/>
            <a:lstStyle>
              <a:defPPr>
                <a:defRPr lang="en-US"/>
              </a:defPPr>
              <a:lvl1pPr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Open Sans Light" panose="020B0606030504020204" pitchFamily="34" charset="0"/>
                  <a:ea typeface="+mn-ea"/>
                  <a:cs typeface="+mn-cs"/>
                </a:defRPr>
              </a:lvl5pPr>
              <a:lvl6pPr marL="2286000" algn="l" defTabSz="914400" rtl="0" eaLnBrk="1" latinLnBrk="0" hangingPunct="1">
                <a:defRPr kern="1200">
                  <a:solidFill>
                    <a:schemeClr val="tx1"/>
                  </a:solidFill>
                  <a:latin typeface="Open Sans Light" panose="020B0606030504020204" pitchFamily="34" charset="0"/>
                  <a:ea typeface="+mn-ea"/>
                  <a:cs typeface="+mn-cs"/>
                </a:defRPr>
              </a:lvl6pPr>
              <a:lvl7pPr marL="2743200" algn="l" defTabSz="914400" rtl="0" eaLnBrk="1" latinLnBrk="0" hangingPunct="1">
                <a:defRPr kern="1200">
                  <a:solidFill>
                    <a:schemeClr val="tx1"/>
                  </a:solidFill>
                  <a:latin typeface="Open Sans Light" panose="020B0606030504020204" pitchFamily="34" charset="0"/>
                  <a:ea typeface="+mn-ea"/>
                  <a:cs typeface="+mn-cs"/>
                </a:defRPr>
              </a:lvl7pPr>
              <a:lvl8pPr marL="3200400" algn="l" defTabSz="914400" rtl="0" eaLnBrk="1" latinLnBrk="0" hangingPunct="1">
                <a:defRPr kern="1200">
                  <a:solidFill>
                    <a:schemeClr val="tx1"/>
                  </a:solidFill>
                  <a:latin typeface="Open Sans Light" panose="020B0606030504020204" pitchFamily="34" charset="0"/>
                  <a:ea typeface="+mn-ea"/>
                  <a:cs typeface="+mn-cs"/>
                </a:defRPr>
              </a:lvl8pPr>
              <a:lvl9pPr marL="3657600" algn="l" defTabSz="914400" rtl="0" eaLnBrk="1" latinLnBrk="0" hangingPunct="1">
                <a:defRPr kern="1200">
                  <a:solidFill>
                    <a:schemeClr val="tx1"/>
                  </a:solidFill>
                  <a:latin typeface="Open Sans Light" panose="020B0606030504020204" pitchFamily="34" charset="0"/>
                  <a:ea typeface="+mn-ea"/>
                  <a:cs typeface="+mn-cs"/>
                </a:defRPr>
              </a:lvl9pPr>
            </a:lstStyle>
            <a:p>
              <a:endParaRPr lang="en-US"/>
            </a:p>
          </p:txBody>
        </p:sp>
      </p:grpSp>
      <p:cxnSp>
        <p:nvCxnSpPr>
          <p:cNvPr id="12" name="Straight Arrow Connector 11">
            <a:extLst>
              <a:ext uri="{FF2B5EF4-FFF2-40B4-BE49-F238E27FC236}">
                <a16:creationId xmlns:a16="http://schemas.microsoft.com/office/drawing/2014/main" id="{BA07CCA3-F41D-2EBF-4238-AD89B6D486D3}"/>
              </a:ext>
              <a:ext uri="{C183D7F6-B498-43B3-948B-1728B52AA6E4}">
                <adec:decorative xmlns:adec="http://schemas.microsoft.com/office/drawing/2017/decorative" val="1"/>
              </a:ext>
            </a:extLst>
          </p:cNvPr>
          <p:cNvCxnSpPr>
            <a:cxnSpLocks/>
          </p:cNvCxnSpPr>
          <p:nvPr/>
        </p:nvCxnSpPr>
        <p:spPr>
          <a:xfrm>
            <a:off x="557214" y="1270663"/>
            <a:ext cx="5538786" cy="0"/>
          </a:xfrm>
          <a:prstGeom prst="straightConnector1">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60BC0BA2-9C6C-3B3D-F109-161BA792C056}"/>
              </a:ext>
            </a:extLst>
          </p:cNvPr>
          <p:cNvSpPr>
            <a:spLocks noGrp="1"/>
          </p:cNvSpPr>
          <p:nvPr>
            <p:ph type="sldNum" sz="quarter" idx="16"/>
          </p:nvPr>
        </p:nvSpPr>
        <p:spPr/>
        <p:txBody>
          <a:bodyPr anchor="b">
            <a:normAutofit/>
          </a:bodyPr>
          <a:lstStyle/>
          <a:p>
            <a:pPr>
              <a:spcAft>
                <a:spcPts val="600"/>
              </a:spcAft>
              <a:defRPr/>
            </a:pPr>
            <a:fld id="{05652D95-3249-4283-BA00-727613A0C412}" type="slidenum">
              <a:rPr lang="en-US" altLang="en-US" smtClean="0"/>
              <a:pPr>
                <a:spcAft>
                  <a:spcPts val="600"/>
                </a:spcAft>
                <a:defRPr/>
              </a:pPr>
              <a:t>8</a:t>
            </a:fld>
            <a:endParaRPr lang="en-US" altLang="en-US"/>
          </a:p>
        </p:txBody>
      </p:sp>
    </p:spTree>
    <p:extLst>
      <p:ext uri="{BB962C8B-B14F-4D97-AF65-F5344CB8AC3E}">
        <p14:creationId xmlns:p14="http://schemas.microsoft.com/office/powerpoint/2010/main" val="1316581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ACC103B-C1A1-E41D-24DA-15EBF102AF66}"/>
              </a:ext>
            </a:extLst>
          </p:cNvPr>
          <p:cNvSpPr>
            <a:spLocks noGrp="1"/>
          </p:cNvSpPr>
          <p:nvPr>
            <p:ph type="pic" sz="quarter" idx="10"/>
          </p:nvPr>
        </p:nvSpPr>
        <p:spPr/>
        <p:txBody>
          <a:bodyPr/>
          <a:lstStyle/>
          <a:p>
            <a:endParaRPr lang="en-US" dirty="0"/>
          </a:p>
        </p:txBody>
      </p:sp>
      <p:pic>
        <p:nvPicPr>
          <p:cNvPr id="8" name="Picture Placeholder 7">
            <a:extLst>
              <a:ext uri="{FF2B5EF4-FFF2-40B4-BE49-F238E27FC236}">
                <a16:creationId xmlns:a16="http://schemas.microsoft.com/office/drawing/2014/main" id="{5D158746-AC4A-80EB-5CCD-F620A6CFA11B}"/>
              </a:ext>
            </a:extLst>
          </p:cNvPr>
          <p:cNvPicPr>
            <a:picLocks noGrp="1" noChangeAspect="1"/>
          </p:cNvPicPr>
          <p:nvPr>
            <p:ph type="pic" sz="quarter" idx="11"/>
          </p:nvPr>
        </p:nvPicPr>
        <p:blipFill>
          <a:blip r:embed="rId3"/>
          <a:srcRect t="13203" b="13203"/>
          <a:stretch>
            <a:fillRect/>
          </a:stretch>
        </p:blipFill>
        <p:spPr/>
      </p:pic>
      <p:sp>
        <p:nvSpPr>
          <p:cNvPr id="4" name="Title 3">
            <a:extLst>
              <a:ext uri="{FF2B5EF4-FFF2-40B4-BE49-F238E27FC236}">
                <a16:creationId xmlns:a16="http://schemas.microsoft.com/office/drawing/2014/main" id="{51F187DE-5CAA-537A-4EE4-E5233F2DE62A}"/>
              </a:ext>
            </a:extLst>
          </p:cNvPr>
          <p:cNvSpPr>
            <a:spLocks noGrp="1"/>
          </p:cNvSpPr>
          <p:nvPr>
            <p:ph type="title"/>
          </p:nvPr>
        </p:nvSpPr>
        <p:spPr>
          <a:xfrm>
            <a:off x="4701152" y="4906962"/>
            <a:ext cx="7497424" cy="1192212"/>
          </a:xfrm>
        </p:spPr>
        <p:txBody>
          <a:bodyPr/>
          <a:lstStyle/>
          <a:p>
            <a:pPr algn="l"/>
            <a:r>
              <a:rPr lang="en-US">
                <a:latin typeface="Arial Narrow"/>
              </a:rPr>
              <a:t> What Can We Do?</a:t>
            </a:r>
          </a:p>
        </p:txBody>
      </p:sp>
    </p:spTree>
    <p:extLst>
      <p:ext uri="{BB962C8B-B14F-4D97-AF65-F5344CB8AC3E}">
        <p14:creationId xmlns:p14="http://schemas.microsoft.com/office/powerpoint/2010/main" val="259788950"/>
      </p:ext>
    </p:extLst>
  </p:cSld>
  <p:clrMapOvr>
    <a:masterClrMapping/>
  </p:clrMapOvr>
</p:sld>
</file>

<file path=ppt/theme/theme1.xml><?xml version="1.0" encoding="utf-8"?>
<a:theme xmlns:a="http://schemas.openxmlformats.org/drawingml/2006/main" name="Office Theme">
  <a:themeElements>
    <a:clrScheme name="2025 DRCOG Colors">
      <a:dk1>
        <a:srgbClr val="04244D"/>
      </a:dk1>
      <a:lt1>
        <a:sysClr val="window" lastClr="FFFFFF"/>
      </a:lt1>
      <a:dk2>
        <a:srgbClr val="0091C5"/>
      </a:dk2>
      <a:lt2>
        <a:srgbClr val="F2F2F2"/>
      </a:lt2>
      <a:accent1>
        <a:srgbClr val="494E54"/>
      </a:accent1>
      <a:accent2>
        <a:srgbClr val="87901A"/>
      </a:accent2>
      <a:accent3>
        <a:srgbClr val="E27100"/>
      </a:accent3>
      <a:accent4>
        <a:srgbClr val="7030A0"/>
      </a:accent4>
      <a:accent5>
        <a:srgbClr val="07A19D"/>
      </a:accent5>
      <a:accent6>
        <a:srgbClr val="CC3300"/>
      </a:accent6>
      <a:hlink>
        <a:srgbClr val="0091C5"/>
      </a:hlink>
      <a:folHlink>
        <a:srgbClr val="0091C5"/>
      </a:folHlink>
    </a:clrScheme>
    <a:fontScheme name="2023 DRCOG Tempal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2F2F2"/>
        </a:solidFill>
        <a:ln>
          <a:noFill/>
        </a:ln>
        <a:effectLst>
          <a:outerShdw blurRad="50800" dist="38100" dir="16200000" rotWithShape="0">
            <a:prstClr val="black">
              <a:alpha val="25000"/>
            </a:prstClr>
          </a:outerShdw>
        </a:effectLst>
      </a:spPr>
      <a:bodyPr/>
      <a:lstStyle>
        <a:defPPr algn="l" eaLnBrk="1" fontAlgn="auto" hangingPunct="1">
          <a:spcBef>
            <a:spcPts val="0"/>
          </a:spcBef>
          <a:spcAft>
            <a:spcPts val="0"/>
          </a:spcAft>
          <a:defRPr dirty="0">
            <a:latin typeface="+mn-lt"/>
          </a:defRPr>
        </a:defPPr>
      </a:lstStyle>
    </a:spDef>
    <a:txDef>
      <a:spPr>
        <a:noFill/>
      </a:spPr>
      <a:bodyPr wrap="squar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B65697E-F8B0-4C04-96E4-91C243D08EFE}">
  <we:reference id="wa200000729" version="3.19.222.0" store="en-US" storeType="OMEX"/>
  <we:alternateReferences>
    <we:reference id="WA200000729" version="3.19.222.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ea15f8-2fc8-4a9b-9741-8436f33a603c">
      <Terms xmlns="http://schemas.microsoft.com/office/infopath/2007/PartnerControls"/>
    </lcf76f155ced4ddcb4097134ff3c332f>
    <TaxCatchAll xmlns="868de2d6-7e09-4510-8803-a61fbe84e07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D19BAC4A4B6D4FA4AFFF3B1C4C95F6" ma:contentTypeVersion="12" ma:contentTypeDescription="Create a new document." ma:contentTypeScope="" ma:versionID="8c3f590da786e1c33a3371e443cd76a4">
  <xsd:schema xmlns:xsd="http://www.w3.org/2001/XMLSchema" xmlns:xs="http://www.w3.org/2001/XMLSchema" xmlns:p="http://schemas.microsoft.com/office/2006/metadata/properties" xmlns:ns2="feea15f8-2fc8-4a9b-9741-8436f33a603c" xmlns:ns3="868de2d6-7e09-4510-8803-a61fbe84e07b" targetNamespace="http://schemas.microsoft.com/office/2006/metadata/properties" ma:root="true" ma:fieldsID="34272714b6d637d5dfcd5ed8c4313004" ns2:_="" ns3:_="">
    <xsd:import namespace="feea15f8-2fc8-4a9b-9741-8436f33a603c"/>
    <xsd:import namespace="868de2d6-7e09-4510-8803-a61fbe84e0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ea15f8-2fc8-4a9b-9741-8436f33a60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b032ec4-622c-47ca-918b-cdc72336b48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8de2d6-7e09-4510-8803-a61fbe84e0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4800d59-2392-4171-b0d0-4de1243011e6}" ma:internalName="TaxCatchAll" ma:showField="CatchAllData" ma:web="868de2d6-7e09-4510-8803-a61fbe84e0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79C01E-CC43-4D6A-8A53-FCA273B6A95E}">
  <ds:schemaRefs>
    <ds:schemaRef ds:uri="http://www.w3.org/XML/1998/namespace"/>
    <ds:schemaRef ds:uri="http://purl.org/dc/dcmitype/"/>
    <ds:schemaRef ds:uri="http://purl.org/dc/terms/"/>
    <ds:schemaRef ds:uri="http://schemas.microsoft.com/office/2006/documentManagement/types"/>
    <ds:schemaRef ds:uri="ad21bb09-966f-49be-b6d2-26b37d5bf051"/>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426905ed-eb60-4dee-bae3-1eb4ee598505"/>
    <ds:schemaRef ds:uri="feea15f8-2fc8-4a9b-9741-8436f33a603c"/>
    <ds:schemaRef ds:uri="868de2d6-7e09-4510-8803-a61fbe84e07b"/>
  </ds:schemaRefs>
</ds:datastoreItem>
</file>

<file path=customXml/itemProps2.xml><?xml version="1.0" encoding="utf-8"?>
<ds:datastoreItem xmlns:ds="http://schemas.openxmlformats.org/officeDocument/2006/customXml" ds:itemID="{FF93CAD8-FF95-4E35-BCC7-C402FB227F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ea15f8-2fc8-4a9b-9741-8436f33a603c"/>
    <ds:schemaRef ds:uri="868de2d6-7e09-4510-8803-a61fbe84e0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4E17FA-03C4-4F33-90C2-6F55FFAA9E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231</TotalTime>
  <Words>2502</Words>
  <Application>Microsoft Office PowerPoint</Application>
  <PresentationFormat>Widescreen</PresentationFormat>
  <Paragraphs>179</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Narrow</vt:lpstr>
      <vt:lpstr>Calibri</vt:lpstr>
      <vt:lpstr>Open Sans Light</vt:lpstr>
      <vt:lpstr>Raleway</vt:lpstr>
      <vt:lpstr>Office Theme</vt:lpstr>
      <vt:lpstr>A Place for Us All PRESENTATION TEMPLATE DRCOG Regional Housing Strategy / Tools for Talking About Housing </vt:lpstr>
      <vt:lpstr>A Place for Us All PRESENTATION TEMPLATE continued DRCOG Regional Housing Strategy / Tools for Talking About Housing </vt:lpstr>
      <vt:lpstr>A Place for Us All  Housing for Our Growing Region  Meeting Name / Date / Time</vt:lpstr>
      <vt:lpstr>Our Region Is Growing</vt:lpstr>
      <vt:lpstr>Our Needs Are Changing</vt:lpstr>
      <vt:lpstr>We Need More Homes</vt:lpstr>
      <vt:lpstr>We Are Partnering in New Ways</vt:lpstr>
      <vt:lpstr>Regional Strategies,  Local Solutions</vt:lpstr>
      <vt:lpstr> What Can We Do?</vt:lpstr>
      <vt:lpstr>Make it easier and less expensive to build homes.</vt:lpstr>
      <vt:lpstr>Lowering costs and growing workforce skills</vt:lpstr>
      <vt:lpstr>Increase funding for housing.</vt:lpstr>
      <vt:lpstr>Investing in housing</vt:lpstr>
      <vt:lpstr>Create more choices and affordability.</vt:lpstr>
      <vt:lpstr>West Denver Single Family+</vt:lpstr>
      <vt:lpstr>Help people stay in their communities.</vt:lpstr>
      <vt:lpstr>Community Land Trusts</vt:lpstr>
      <vt:lpstr>Support housing as a priority.</vt:lpstr>
      <vt:lpstr>Jefferson County Partnerships </vt:lpstr>
      <vt:lpstr>What Can Our Community Do?</vt:lpstr>
      <vt:lpstr>Learn More!</vt:lpstr>
      <vt:lpstr>Thanks for joining the conversation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Robbins</dc:creator>
  <cp:lastModifiedBy>Karen Mashler</cp:lastModifiedBy>
  <cp:revision>281</cp:revision>
  <dcterms:created xsi:type="dcterms:W3CDTF">2025-03-05T16:17:21Z</dcterms:created>
  <dcterms:modified xsi:type="dcterms:W3CDTF">2026-08-12T14:12:27Z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9800.00000000000</vt:lpwstr>
  </property>
  <property fmtid="{D5CDD505-2E9C-101B-9397-08002B2CF9AE}" pid="3" name="MediaServiceImageTags">
    <vt:lpwstr/>
  </property>
  <property fmtid="{D5CDD505-2E9C-101B-9397-08002B2CF9AE}" pid="4" name="ContentTypeId">
    <vt:lpwstr>0x010100FAD19BAC4A4B6D4FA4AFFF3B1C4C95F6</vt:lpwstr>
  </property>
</Properties>
</file>